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943" r:id="rId2"/>
    <p:sldId id="949" r:id="rId3"/>
    <p:sldId id="889" r:id="rId4"/>
    <p:sldId id="961" r:id="rId5"/>
    <p:sldId id="964" r:id="rId6"/>
    <p:sldId id="963" r:id="rId7"/>
    <p:sldId id="965" r:id="rId8"/>
    <p:sldId id="952" r:id="rId9"/>
    <p:sldId id="953" r:id="rId10"/>
    <p:sldId id="954" r:id="rId11"/>
    <p:sldId id="955" r:id="rId12"/>
    <p:sldId id="957" r:id="rId13"/>
    <p:sldId id="960" r:id="rId14"/>
  </p:sldIdLst>
  <p:sldSz cx="10693400" cy="7561263"/>
  <p:notesSz cx="6769100" cy="9906000"/>
  <p:defaultTextStyle>
    <a:defPPr>
      <a:defRPr lang="ru-RU"/>
    </a:defPPr>
    <a:lvl1pPr algn="l" defTabSz="10414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520700" indent="-63500" algn="l" defTabSz="10414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1041400" indent="-127000" algn="l" defTabSz="10414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563688" indent="-192088" algn="l" defTabSz="10414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2084388" indent="-255588" algn="l" defTabSz="10414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59E"/>
    <a:srgbClr val="558ED5"/>
    <a:srgbClr val="376092"/>
    <a:srgbClr val="800000"/>
    <a:srgbClr val="D58D8B"/>
    <a:srgbClr val="A50021"/>
    <a:srgbClr val="004DE6"/>
    <a:srgbClr val="338BA3"/>
    <a:srgbClr val="3898B2"/>
    <a:srgbClr val="7BA8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5" autoAdjust="0"/>
    <p:restoredTop sz="99078" autoAdjust="0"/>
  </p:normalViewPr>
  <p:slideViewPr>
    <p:cSldViewPr>
      <p:cViewPr>
        <p:scale>
          <a:sx n="80" d="100"/>
          <a:sy n="80" d="100"/>
        </p:scale>
        <p:origin x="-1338" y="-30"/>
      </p:cViewPr>
      <p:guideLst>
        <p:guide orient="horz" pos="2382"/>
        <p:guide orient="horz" pos="1116"/>
        <p:guide orient="horz" pos="348"/>
        <p:guide orient="horz" pos="4470"/>
        <p:guide pos="3368"/>
        <p:guide pos="828"/>
        <p:guide pos="1824"/>
        <p:guide pos="6011"/>
        <p:guide pos="6457"/>
        <p:guide pos="606"/>
      </p:guideLst>
    </p:cSldViewPr>
  </p:slideViewPr>
  <p:outlineViewPr>
    <p:cViewPr>
      <p:scale>
        <a:sx n="33" d="100"/>
        <a:sy n="33" d="100"/>
      </p:scale>
      <p:origin x="0" y="132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5"/>
      <c:rotY val="11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Контр-аналит.раб.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metal">
              <a:bevelT w="5080000" h="5080000"/>
              <a:bevelB w="5080000" h="5080000"/>
            </a:sp3d>
          </c:spPr>
          <c:dPt>
            <c:idx val="0"/>
            <c:bubble3D val="0"/>
            <c:spPr>
              <a:solidFill>
                <a:srgbClr val="558ED5"/>
              </a:solidFill>
              <a:scene3d>
                <a:camera prst="orthographicFront"/>
                <a:lightRig rig="threePt" dir="t"/>
              </a:scene3d>
              <a:sp3d prstMaterial="metal">
                <a:bevelT w="5080000" h="5080000"/>
                <a:bevelB w="5080000" h="5080000"/>
              </a:sp3d>
            </c:spPr>
          </c:dPt>
          <c:dPt>
            <c:idx val="1"/>
            <c:bubble3D val="0"/>
            <c:explosion val="9"/>
            <c:spPr>
              <a:solidFill>
                <a:srgbClr val="D58D8B"/>
              </a:solidFill>
              <a:scene3d>
                <a:camera prst="orthographicFront"/>
                <a:lightRig rig="threePt" dir="t"/>
              </a:scene3d>
              <a:sp3d prstMaterial="metal">
                <a:bevelT w="5080000" h="5080000"/>
                <a:bevelB w="5080000" h="5080000"/>
              </a:sp3d>
            </c:spPr>
          </c:dPt>
          <c:cat>
            <c:strRef>
              <c:f>Лист1!$A$2:$A$3</c:f>
              <c:strCache>
                <c:ptCount val="2"/>
                <c:pt idx="0">
                  <c:v>Увелич. н/обязат по УНД</c:v>
                </c:pt>
                <c:pt idx="1">
                  <c:v>ВЗЫСКАНО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787</c:v>
                </c:pt>
                <c:pt idx="1">
                  <c:v>337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3605">
          <a:noFill/>
        </a:ln>
      </c:spPr>
    </c:plotArea>
    <c:plotVisOnly val="1"/>
    <c:dispBlanksAs val="gap"/>
    <c:showDLblsOverMax val="0"/>
  </c:chart>
  <c:spPr>
    <a:noFill/>
    <a:ln>
      <a:noFill/>
    </a:ln>
    <a:scene3d>
      <a:camera prst="orthographicFront"/>
      <a:lightRig rig="threePt" dir="t"/>
    </a:scene3d>
  </c:spPr>
  <c:txPr>
    <a:bodyPr/>
    <a:lstStyle/>
    <a:p>
      <a:pPr>
        <a:defRPr sz="1673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5"/>
      <c:rotY val="11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Контр-аналит.раб.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metal">
              <a:bevelT w="5080000" h="5080000"/>
              <a:bevelB w="5080000" h="5080000"/>
            </a:sp3d>
          </c:spPr>
          <c:dPt>
            <c:idx val="0"/>
            <c:bubble3D val="0"/>
            <c:spPr>
              <a:solidFill>
                <a:srgbClr val="558ED5"/>
              </a:solidFill>
              <a:scene3d>
                <a:camera prst="orthographicFront"/>
                <a:lightRig rig="threePt" dir="t"/>
              </a:scene3d>
              <a:sp3d prstMaterial="metal">
                <a:bevelT w="5080000" h="5080000"/>
                <a:bevelB w="5080000" h="5080000"/>
              </a:sp3d>
            </c:spPr>
          </c:dPt>
          <c:dPt>
            <c:idx val="1"/>
            <c:bubble3D val="0"/>
            <c:explosion val="9"/>
            <c:spPr>
              <a:solidFill>
                <a:srgbClr val="D58D8B"/>
              </a:solidFill>
              <a:scene3d>
                <a:camera prst="orthographicFront"/>
                <a:lightRig rig="threePt" dir="t"/>
              </a:scene3d>
              <a:sp3d prstMaterial="metal">
                <a:bevelT w="5080000" h="5080000"/>
                <a:bevelB w="5080000" h="5080000"/>
              </a:sp3d>
            </c:spPr>
          </c:dPt>
          <c:cat>
            <c:strRef>
              <c:f>Лист1!$A$2:$A$3</c:f>
              <c:strCache>
                <c:ptCount val="2"/>
                <c:pt idx="0">
                  <c:v>Увелич. н/обязат по УНД</c:v>
                </c:pt>
                <c:pt idx="1">
                  <c:v>ВЗЫСКАНО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344</c:v>
                </c:pt>
                <c:pt idx="1">
                  <c:v>443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3605">
          <a:noFill/>
        </a:ln>
      </c:spPr>
    </c:plotArea>
    <c:plotVisOnly val="1"/>
    <c:dispBlanksAs val="gap"/>
    <c:showDLblsOverMax val="0"/>
  </c:chart>
  <c:spPr>
    <a:noFill/>
    <a:ln>
      <a:noFill/>
    </a:ln>
    <a:scene3d>
      <a:camera prst="orthographicFront"/>
      <a:lightRig rig="threePt" dir="t"/>
    </a:scene3d>
  </c:spPr>
  <c:txPr>
    <a:bodyPr/>
    <a:lstStyle/>
    <a:p>
      <a:pPr>
        <a:defRPr sz="1673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5"/>
      <c:rotY val="11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Контр-аналит.раб.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metal">
              <a:bevelT w="5080000" h="5080000"/>
              <a:bevelB w="5080000" h="5080000"/>
            </a:sp3d>
          </c:spPr>
          <c:dPt>
            <c:idx val="0"/>
            <c:bubble3D val="0"/>
            <c:spPr>
              <a:solidFill>
                <a:srgbClr val="558ED5"/>
              </a:solidFill>
              <a:scene3d>
                <a:camera prst="orthographicFront"/>
                <a:lightRig rig="threePt" dir="t"/>
              </a:scene3d>
              <a:sp3d prstMaterial="metal">
                <a:bevelT w="5080000" h="5080000"/>
                <a:bevelB w="5080000" h="5080000"/>
              </a:sp3d>
            </c:spPr>
          </c:dPt>
          <c:dPt>
            <c:idx val="1"/>
            <c:bubble3D val="0"/>
            <c:explosion val="9"/>
            <c:spPr>
              <a:solidFill>
                <a:srgbClr val="D58D8B"/>
              </a:solidFill>
              <a:scene3d>
                <a:camera prst="orthographicFront"/>
                <a:lightRig rig="threePt" dir="t"/>
              </a:scene3d>
              <a:sp3d prstMaterial="metal">
                <a:bevelT w="5080000" h="5080000"/>
                <a:bevelB w="5080000" h="5080000"/>
              </a:sp3d>
            </c:spPr>
          </c:dPt>
          <c:cat>
            <c:strRef>
              <c:f>Лист1!$A$2:$A$3</c:f>
              <c:strCache>
                <c:ptCount val="2"/>
                <c:pt idx="0">
                  <c:v>Увелич. н/обязат по УНД</c:v>
                </c:pt>
                <c:pt idx="1">
                  <c:v>ВЗЫСКАНО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141</c:v>
                </c:pt>
                <c:pt idx="1">
                  <c:v>196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3605">
          <a:noFill/>
        </a:ln>
      </c:spPr>
    </c:plotArea>
    <c:plotVisOnly val="1"/>
    <c:dispBlanksAs val="gap"/>
    <c:showDLblsOverMax val="0"/>
  </c:chart>
  <c:spPr>
    <a:noFill/>
    <a:ln>
      <a:noFill/>
    </a:ln>
    <a:scene3d>
      <a:camera prst="orthographicFront"/>
      <a:lightRig rig="threePt" dir="t"/>
    </a:scene3d>
  </c:spPr>
  <c:txPr>
    <a:bodyPr/>
    <a:lstStyle/>
    <a:p>
      <a:pPr>
        <a:defRPr sz="1673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D4881F-FE7E-4D94-A664-63760E43E649}" type="doc">
      <dgm:prSet loTypeId="urn:microsoft.com/office/officeart/2005/8/layout/chevron2" loCatId="process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6A6D7872-10D1-4EBA-8BC5-C8C8306B2D87}">
      <dgm:prSet phldrT="[Текст]" custT="1"/>
      <dgm:spPr/>
      <dgm:t>
        <a:bodyPr/>
        <a:lstStyle/>
        <a:p>
          <a:r>
            <a:rPr lang="ru-RU" sz="1800" b="1" dirty="0" smtClean="0">
              <a:solidFill>
                <a:srgbClr val="002060"/>
              </a:solidFill>
            </a:rPr>
            <a:t>Возбуждение дела об административном правонарушении  (ст.28.1  КОАП РФ</a:t>
          </a:r>
          <a:r>
            <a:rPr lang="ru-RU" sz="1800" dirty="0" smtClean="0">
              <a:solidFill>
                <a:srgbClr val="002060"/>
              </a:solidFill>
            </a:rPr>
            <a:t>)</a:t>
          </a:r>
          <a:endParaRPr lang="ru-RU" sz="1800" dirty="0">
            <a:solidFill>
              <a:srgbClr val="002060"/>
            </a:solidFill>
          </a:endParaRPr>
        </a:p>
      </dgm:t>
    </dgm:pt>
    <dgm:pt modelId="{114B7ADF-0FCB-4D45-B3E9-EA13A7D8BFE7}" type="parTrans" cxnId="{29DF226F-DE59-4A75-B20D-B4B9C130880D}">
      <dgm:prSet/>
      <dgm:spPr/>
      <dgm:t>
        <a:bodyPr/>
        <a:lstStyle/>
        <a:p>
          <a:endParaRPr lang="ru-RU"/>
        </a:p>
      </dgm:t>
    </dgm:pt>
    <dgm:pt modelId="{0B96C616-1A3B-4048-A352-F690CE35D4F0}" type="sibTrans" cxnId="{29DF226F-DE59-4A75-B20D-B4B9C130880D}">
      <dgm:prSet/>
      <dgm:spPr/>
      <dgm:t>
        <a:bodyPr/>
        <a:lstStyle/>
        <a:p>
          <a:endParaRPr lang="ru-RU"/>
        </a:p>
      </dgm:t>
    </dgm:pt>
    <dgm:pt modelId="{B5AAE8EC-C1E2-41ED-A296-3D4C76F1B8A7}">
      <dgm:prSet phldrT="[Текст]" custT="1"/>
      <dgm:spPr/>
      <dgm:t>
        <a:bodyPr/>
        <a:lstStyle/>
        <a:p>
          <a:r>
            <a:rPr lang="ru-RU" sz="1200" dirty="0" smtClean="0"/>
            <a:t>Поводами к возбуждению дела об административном правонарушении являются:</a:t>
          </a:r>
          <a:endParaRPr lang="ru-RU" sz="1200" dirty="0"/>
        </a:p>
      </dgm:t>
    </dgm:pt>
    <dgm:pt modelId="{7C56000B-95E6-4B3B-8B98-C5F671F7D1D4}" type="parTrans" cxnId="{7F0A55F7-29B1-4D00-A5AB-6B93148923B2}">
      <dgm:prSet/>
      <dgm:spPr/>
      <dgm:t>
        <a:bodyPr/>
        <a:lstStyle/>
        <a:p>
          <a:endParaRPr lang="ru-RU"/>
        </a:p>
      </dgm:t>
    </dgm:pt>
    <dgm:pt modelId="{96AD07AC-D747-4F1B-862A-37FAF3B0023F}" type="sibTrans" cxnId="{7F0A55F7-29B1-4D00-A5AB-6B93148923B2}">
      <dgm:prSet/>
      <dgm:spPr/>
      <dgm:t>
        <a:bodyPr/>
        <a:lstStyle/>
        <a:p>
          <a:endParaRPr lang="ru-RU"/>
        </a:p>
      </dgm:t>
    </dgm:pt>
    <dgm:pt modelId="{F40A68D3-B82E-4C4D-A830-9C14672F0011}">
      <dgm:prSet phldrT="[Текст]" custT="1"/>
      <dgm:spPr/>
      <dgm:t>
        <a:bodyPr/>
        <a:lstStyle/>
        <a:p>
          <a:r>
            <a:rPr lang="ru-RU" sz="1800" b="1" dirty="0" smtClean="0">
              <a:solidFill>
                <a:srgbClr val="002060"/>
              </a:solidFill>
            </a:rPr>
            <a:t>Составление протокола </a:t>
          </a:r>
          <a:endParaRPr lang="ru-RU" sz="1800" b="1" dirty="0">
            <a:solidFill>
              <a:srgbClr val="002060"/>
            </a:solidFill>
          </a:endParaRPr>
        </a:p>
      </dgm:t>
    </dgm:pt>
    <dgm:pt modelId="{BDE4A321-0AA3-46B3-B6AE-894E5C3C6F2F}" type="parTrans" cxnId="{539F29F7-4844-4449-9233-D269B4B245F1}">
      <dgm:prSet/>
      <dgm:spPr/>
      <dgm:t>
        <a:bodyPr/>
        <a:lstStyle/>
        <a:p>
          <a:endParaRPr lang="ru-RU"/>
        </a:p>
      </dgm:t>
    </dgm:pt>
    <dgm:pt modelId="{0B5C0340-C802-4708-9B5A-367ECC8B9AB2}" type="sibTrans" cxnId="{539F29F7-4844-4449-9233-D269B4B245F1}">
      <dgm:prSet/>
      <dgm:spPr/>
      <dgm:t>
        <a:bodyPr/>
        <a:lstStyle/>
        <a:p>
          <a:endParaRPr lang="ru-RU"/>
        </a:p>
      </dgm:t>
    </dgm:pt>
    <dgm:pt modelId="{687E6401-C25F-4171-A4EA-F1E1C60738EE}">
      <dgm:prSet phldrT="[Текст]" custT="1"/>
      <dgm:spPr/>
      <dgm:t>
        <a:bodyPr/>
        <a:lstStyle/>
        <a:p>
          <a:r>
            <a:rPr lang="ru-RU" sz="1200" dirty="0" smtClean="0"/>
            <a:t>В соответствии с п. 1 ст. 28.2 КоАП РФ о совершении административного правонарушения составляется протокол.</a:t>
          </a:r>
          <a:endParaRPr lang="ru-RU" sz="1200" dirty="0"/>
        </a:p>
      </dgm:t>
    </dgm:pt>
    <dgm:pt modelId="{DAD8A34C-B6A9-4C3E-BC53-9891A691678B}" type="parTrans" cxnId="{96072C49-35DA-434B-AC41-DA779040A12D}">
      <dgm:prSet/>
      <dgm:spPr/>
      <dgm:t>
        <a:bodyPr/>
        <a:lstStyle/>
        <a:p>
          <a:endParaRPr lang="ru-RU"/>
        </a:p>
      </dgm:t>
    </dgm:pt>
    <dgm:pt modelId="{040F11DA-D157-4897-AF7A-6E15393D967F}" type="sibTrans" cxnId="{96072C49-35DA-434B-AC41-DA779040A12D}">
      <dgm:prSet/>
      <dgm:spPr/>
      <dgm:t>
        <a:bodyPr/>
        <a:lstStyle/>
        <a:p>
          <a:endParaRPr lang="ru-RU"/>
        </a:p>
      </dgm:t>
    </dgm:pt>
    <dgm:pt modelId="{D08A9887-1278-4C8E-8B2D-0FF3EC47770D}">
      <dgm:prSet phldrT="[Текст]" custT="1"/>
      <dgm:spPr/>
      <dgm:t>
        <a:bodyPr/>
        <a:lstStyle/>
        <a:p>
          <a:r>
            <a:rPr lang="ru-RU" sz="1800" b="1" dirty="0" smtClean="0">
              <a:solidFill>
                <a:srgbClr val="002060"/>
              </a:solidFill>
            </a:rPr>
            <a:t>Направление протокола в суд</a:t>
          </a:r>
          <a:endParaRPr lang="ru-RU" sz="1800" b="1" dirty="0">
            <a:solidFill>
              <a:srgbClr val="002060"/>
            </a:solidFill>
          </a:endParaRPr>
        </a:p>
      </dgm:t>
    </dgm:pt>
    <dgm:pt modelId="{990B542D-7BA2-405F-821A-CCC13C87950F}" type="parTrans" cxnId="{2545302F-CCFB-4198-B650-EFF669140FFB}">
      <dgm:prSet/>
      <dgm:spPr/>
      <dgm:t>
        <a:bodyPr/>
        <a:lstStyle/>
        <a:p>
          <a:endParaRPr lang="ru-RU"/>
        </a:p>
      </dgm:t>
    </dgm:pt>
    <dgm:pt modelId="{8409CFE1-7D74-4E35-91FF-A8B0F1047FFE}" type="sibTrans" cxnId="{2545302F-CCFB-4198-B650-EFF669140FFB}">
      <dgm:prSet/>
      <dgm:spPr/>
      <dgm:t>
        <a:bodyPr/>
        <a:lstStyle/>
        <a:p>
          <a:endParaRPr lang="ru-RU"/>
        </a:p>
      </dgm:t>
    </dgm:pt>
    <dgm:pt modelId="{FB8D5AAE-9363-44EB-963C-C81B82613DF4}">
      <dgm:prSet custT="1"/>
      <dgm:spPr/>
      <dgm:t>
        <a:bodyPr/>
        <a:lstStyle/>
        <a:p>
          <a:r>
            <a:rPr lang="ru-RU" sz="1200" dirty="0" smtClean="0"/>
            <a:t>1) непосредственное обнаружение должностными лицами, достаточных данных, указывающих на наличие события административного правонарушения;</a:t>
          </a:r>
          <a:endParaRPr lang="ru-RU" sz="1200" dirty="0"/>
        </a:p>
      </dgm:t>
    </dgm:pt>
    <dgm:pt modelId="{C196A4FC-9670-4694-8355-5527206CBA37}" type="parTrans" cxnId="{3210D18B-44E6-415A-A9AC-98B01508AF75}">
      <dgm:prSet/>
      <dgm:spPr/>
      <dgm:t>
        <a:bodyPr/>
        <a:lstStyle/>
        <a:p>
          <a:endParaRPr lang="ru-RU"/>
        </a:p>
      </dgm:t>
    </dgm:pt>
    <dgm:pt modelId="{D442CEB1-B3FE-43F2-BA9E-FE00FE8B35C4}" type="sibTrans" cxnId="{3210D18B-44E6-415A-A9AC-98B01508AF75}">
      <dgm:prSet/>
      <dgm:spPr/>
      <dgm:t>
        <a:bodyPr/>
        <a:lstStyle/>
        <a:p>
          <a:endParaRPr lang="ru-RU"/>
        </a:p>
      </dgm:t>
    </dgm:pt>
    <dgm:pt modelId="{DC9EDCDF-1052-4318-B6C3-EB8FE69BCC67}">
      <dgm:prSet custT="1"/>
      <dgm:spPr/>
      <dgm:t>
        <a:bodyPr/>
        <a:lstStyle/>
        <a:p>
          <a:r>
            <a:rPr lang="ru-RU" sz="1200" dirty="0" smtClean="0"/>
            <a:t>2) поступившие материалы, содержащие данные, указывающие на наличие события административного правонарушения;</a:t>
          </a:r>
          <a:endParaRPr lang="ru-RU" sz="1200" dirty="0"/>
        </a:p>
      </dgm:t>
    </dgm:pt>
    <dgm:pt modelId="{8E479503-1702-4185-98D3-943DAC3DA12C}" type="parTrans" cxnId="{3B8DC657-FF58-4C9D-9382-42B80298AE49}">
      <dgm:prSet/>
      <dgm:spPr/>
      <dgm:t>
        <a:bodyPr/>
        <a:lstStyle/>
        <a:p>
          <a:endParaRPr lang="ru-RU"/>
        </a:p>
      </dgm:t>
    </dgm:pt>
    <dgm:pt modelId="{F0AF6C03-B819-456E-91C2-FE70F7A3464F}" type="sibTrans" cxnId="{3B8DC657-FF58-4C9D-9382-42B80298AE49}">
      <dgm:prSet/>
      <dgm:spPr/>
      <dgm:t>
        <a:bodyPr/>
        <a:lstStyle/>
        <a:p>
          <a:endParaRPr lang="ru-RU"/>
        </a:p>
      </dgm:t>
    </dgm:pt>
    <dgm:pt modelId="{042506C5-C902-4A1A-ACF8-22837AABA8DA}">
      <dgm:prSet custT="1"/>
      <dgm:spPr/>
      <dgm:t>
        <a:bodyPr/>
        <a:lstStyle/>
        <a:p>
          <a:r>
            <a:rPr lang="ru-RU" sz="1200" dirty="0" smtClean="0"/>
            <a:t>3) сообщения и заявления физических и юридических лиц, а также сообщения в средствах массовой информации, содержащие данные, указывающие на наличие события административного правонарушения</a:t>
          </a:r>
          <a:endParaRPr lang="ru-RU" sz="1200" dirty="0"/>
        </a:p>
      </dgm:t>
    </dgm:pt>
    <dgm:pt modelId="{6DCE1A4F-55AF-4B07-B4AB-DF3AF7639CC0}" type="parTrans" cxnId="{1F7DB902-E3EB-4796-B961-ECC5EF0E0E71}">
      <dgm:prSet/>
      <dgm:spPr/>
      <dgm:t>
        <a:bodyPr/>
        <a:lstStyle/>
        <a:p>
          <a:endParaRPr lang="ru-RU"/>
        </a:p>
      </dgm:t>
    </dgm:pt>
    <dgm:pt modelId="{36B87B32-816A-4F82-ABD5-B82CE3AF34C1}" type="sibTrans" cxnId="{1F7DB902-E3EB-4796-B961-ECC5EF0E0E71}">
      <dgm:prSet/>
      <dgm:spPr/>
      <dgm:t>
        <a:bodyPr/>
        <a:lstStyle/>
        <a:p>
          <a:endParaRPr lang="ru-RU"/>
        </a:p>
      </dgm:t>
    </dgm:pt>
    <dgm:pt modelId="{50AE8CD0-7B8D-4143-8A39-5BFA157E752A}">
      <dgm:prSet custT="1"/>
      <dgm:spPr/>
      <dgm:t>
        <a:bodyPr/>
        <a:lstStyle/>
        <a:p>
          <a:r>
            <a:rPr lang="ru-RU" sz="1200" dirty="0" smtClean="0"/>
            <a:t>В отдельных случаях, указанных в ст. 28.7 КоАП РФ, проводится административное расследование</a:t>
          </a:r>
          <a:endParaRPr lang="ru-RU" sz="1200" dirty="0"/>
        </a:p>
      </dgm:t>
    </dgm:pt>
    <dgm:pt modelId="{74C478E2-5D4B-4D4A-8DFB-A0CFB73CB7F8}" type="parTrans" cxnId="{C4CEA7A6-E3E4-44F6-8645-73FC832FD12B}">
      <dgm:prSet/>
      <dgm:spPr/>
      <dgm:t>
        <a:bodyPr/>
        <a:lstStyle/>
        <a:p>
          <a:endParaRPr lang="ru-RU"/>
        </a:p>
      </dgm:t>
    </dgm:pt>
    <dgm:pt modelId="{5A6483FF-DCA3-403C-8423-2067E5BB1930}" type="sibTrans" cxnId="{C4CEA7A6-E3E4-44F6-8645-73FC832FD12B}">
      <dgm:prSet/>
      <dgm:spPr/>
      <dgm:t>
        <a:bodyPr/>
        <a:lstStyle/>
        <a:p>
          <a:endParaRPr lang="ru-RU"/>
        </a:p>
      </dgm:t>
    </dgm:pt>
    <dgm:pt modelId="{4E1656C6-68A7-4EE3-8AC7-00A3F6189CE5}">
      <dgm:prSet custT="1"/>
      <dgm:spPr/>
      <dgm:t>
        <a:bodyPr/>
        <a:lstStyle/>
        <a:p>
          <a:endParaRPr lang="ru-RU" sz="1200" dirty="0"/>
        </a:p>
      </dgm:t>
    </dgm:pt>
    <dgm:pt modelId="{2774E8D4-EB48-4A0D-B638-71A4DBD73401}" type="parTrans" cxnId="{52969A09-DA60-46F5-B7C9-1D2DE8F0E1AC}">
      <dgm:prSet/>
      <dgm:spPr/>
      <dgm:t>
        <a:bodyPr/>
        <a:lstStyle/>
        <a:p>
          <a:endParaRPr lang="ru-RU"/>
        </a:p>
      </dgm:t>
    </dgm:pt>
    <dgm:pt modelId="{0EE9C601-AE26-4910-8229-23C546ACD7D9}" type="sibTrans" cxnId="{52969A09-DA60-46F5-B7C9-1D2DE8F0E1AC}">
      <dgm:prSet/>
      <dgm:spPr/>
      <dgm:t>
        <a:bodyPr/>
        <a:lstStyle/>
        <a:p>
          <a:endParaRPr lang="ru-RU"/>
        </a:p>
      </dgm:t>
    </dgm:pt>
    <dgm:pt modelId="{A5EDC3F8-34DD-424B-8D45-BB314CF345E6}">
      <dgm:prSet phldrT="[Текст]" custT="1"/>
      <dgm:spPr/>
      <dgm:t>
        <a:bodyPr/>
        <a:lstStyle/>
        <a:p>
          <a:r>
            <a:rPr lang="ru-RU" sz="1200" dirty="0" smtClean="0"/>
            <a:t>Согласно </a:t>
          </a:r>
          <a:r>
            <a:rPr lang="ru-RU" sz="1200" dirty="0" err="1" smtClean="0"/>
            <a:t>пп</a:t>
          </a:r>
          <a:r>
            <a:rPr lang="ru-RU" sz="1200" dirty="0" smtClean="0"/>
            <a:t>. 1 - 2 ст. 28.5 КоАП РФ протокол об административном правонарушении составляется немедленно после выявления совершения административного правонарушения. В случае если требуется дополнительное выяснение обстоятельств дела либо данных о физическом лице или сведений о юридическом лице, в отношении которых возбуждается дело об административном правонарушении, протокол об административном правонарушении составляется в течение двух суток с момента выявления административного правонарушения.</a:t>
          </a:r>
          <a:endParaRPr lang="ru-RU" sz="1200" dirty="0"/>
        </a:p>
      </dgm:t>
    </dgm:pt>
    <dgm:pt modelId="{FD648B79-7A78-4CC3-BF01-22E4221041E0}" type="parTrans" cxnId="{930FD966-41E4-4242-814F-A9DC96249DDF}">
      <dgm:prSet/>
      <dgm:spPr/>
      <dgm:t>
        <a:bodyPr/>
        <a:lstStyle/>
        <a:p>
          <a:endParaRPr lang="ru-RU"/>
        </a:p>
      </dgm:t>
    </dgm:pt>
    <dgm:pt modelId="{59158EF8-1EB5-4984-904A-4A3E63E067CB}" type="sibTrans" cxnId="{930FD966-41E4-4242-814F-A9DC96249DDF}">
      <dgm:prSet/>
      <dgm:spPr/>
      <dgm:t>
        <a:bodyPr/>
        <a:lstStyle/>
        <a:p>
          <a:endParaRPr lang="ru-RU"/>
        </a:p>
      </dgm:t>
    </dgm:pt>
    <dgm:pt modelId="{1AB42B58-227C-4C35-A272-D6E2C5BA4538}">
      <dgm:prSet/>
      <dgm:spPr/>
      <dgm:t>
        <a:bodyPr/>
        <a:lstStyle/>
        <a:p>
          <a:endParaRPr lang="ru-RU" sz="700"/>
        </a:p>
      </dgm:t>
    </dgm:pt>
    <dgm:pt modelId="{8794C78B-80AA-4711-BCBF-60031970FC63}" type="parTrans" cxnId="{0C6CD489-8586-41CC-939B-4F3BE1FA008D}">
      <dgm:prSet/>
      <dgm:spPr/>
      <dgm:t>
        <a:bodyPr/>
        <a:lstStyle/>
        <a:p>
          <a:endParaRPr lang="ru-RU"/>
        </a:p>
      </dgm:t>
    </dgm:pt>
    <dgm:pt modelId="{F69AF635-5CD8-46DA-99FD-E6ABC2E807CB}" type="sibTrans" cxnId="{0C6CD489-8586-41CC-939B-4F3BE1FA008D}">
      <dgm:prSet/>
      <dgm:spPr/>
      <dgm:t>
        <a:bodyPr/>
        <a:lstStyle/>
        <a:p>
          <a:endParaRPr lang="ru-RU"/>
        </a:p>
      </dgm:t>
    </dgm:pt>
    <dgm:pt modelId="{1CFB977B-E456-4271-A066-FD8E9ED59E21}">
      <dgm:prSet/>
      <dgm:spPr/>
      <dgm:t>
        <a:bodyPr/>
        <a:lstStyle/>
        <a:p>
          <a:endParaRPr lang="ru-RU" sz="700" dirty="0"/>
        </a:p>
      </dgm:t>
    </dgm:pt>
    <dgm:pt modelId="{22091707-5F46-4668-96B8-9F849C32597E}" type="parTrans" cxnId="{EB47754D-BDE9-4760-894E-C184C071ACE2}">
      <dgm:prSet/>
      <dgm:spPr/>
      <dgm:t>
        <a:bodyPr/>
        <a:lstStyle/>
        <a:p>
          <a:endParaRPr lang="ru-RU"/>
        </a:p>
      </dgm:t>
    </dgm:pt>
    <dgm:pt modelId="{EE624CB8-B6C2-4346-B3B9-1ABF2AF01C3F}" type="sibTrans" cxnId="{EB47754D-BDE9-4760-894E-C184C071ACE2}">
      <dgm:prSet/>
      <dgm:spPr/>
      <dgm:t>
        <a:bodyPr/>
        <a:lstStyle/>
        <a:p>
          <a:endParaRPr lang="ru-RU"/>
        </a:p>
      </dgm:t>
    </dgm:pt>
    <dgm:pt modelId="{70E1EA7B-D96C-4B58-A8EB-1E55722C245E}">
      <dgm:prSet/>
      <dgm:spPr/>
      <dgm:t>
        <a:bodyPr/>
        <a:lstStyle/>
        <a:p>
          <a:endParaRPr lang="ru-RU" sz="700"/>
        </a:p>
      </dgm:t>
    </dgm:pt>
    <dgm:pt modelId="{5C948356-D351-42ED-86AA-3E5B60A65ADB}" type="parTrans" cxnId="{04186907-A031-4C25-A8F5-6C391F77B734}">
      <dgm:prSet/>
      <dgm:spPr/>
      <dgm:t>
        <a:bodyPr/>
        <a:lstStyle/>
        <a:p>
          <a:endParaRPr lang="ru-RU"/>
        </a:p>
      </dgm:t>
    </dgm:pt>
    <dgm:pt modelId="{24A0D915-55A8-482E-AA54-3B30A7C456D2}" type="sibTrans" cxnId="{04186907-A031-4C25-A8F5-6C391F77B734}">
      <dgm:prSet/>
      <dgm:spPr/>
      <dgm:t>
        <a:bodyPr/>
        <a:lstStyle/>
        <a:p>
          <a:endParaRPr lang="ru-RU"/>
        </a:p>
      </dgm:t>
    </dgm:pt>
    <dgm:pt modelId="{D7790A99-EBF2-4F25-AF96-CAAF95DD88B2}">
      <dgm:prSet/>
      <dgm:spPr/>
      <dgm:t>
        <a:bodyPr/>
        <a:lstStyle/>
        <a:p>
          <a:endParaRPr lang="ru-RU" sz="700"/>
        </a:p>
      </dgm:t>
    </dgm:pt>
    <dgm:pt modelId="{CB07D468-5202-46E9-82F1-40E4E05C662C}" type="parTrans" cxnId="{CA4570EE-9F37-4440-9FCA-13C3678597C9}">
      <dgm:prSet/>
      <dgm:spPr/>
      <dgm:t>
        <a:bodyPr/>
        <a:lstStyle/>
        <a:p>
          <a:endParaRPr lang="ru-RU"/>
        </a:p>
      </dgm:t>
    </dgm:pt>
    <dgm:pt modelId="{BDE54D6D-EF88-48C0-A5A6-8E3E99E67B6B}" type="sibTrans" cxnId="{CA4570EE-9F37-4440-9FCA-13C3678597C9}">
      <dgm:prSet/>
      <dgm:spPr/>
      <dgm:t>
        <a:bodyPr/>
        <a:lstStyle/>
        <a:p>
          <a:endParaRPr lang="ru-RU"/>
        </a:p>
      </dgm:t>
    </dgm:pt>
    <dgm:pt modelId="{494CC84B-D617-4C2A-904F-73DAAE95D1AE}">
      <dgm:prSet custT="1"/>
      <dgm:spPr/>
      <dgm:t>
        <a:bodyPr/>
        <a:lstStyle/>
        <a:p>
          <a:r>
            <a:rPr lang="ru-RU" sz="1200" dirty="0" smtClean="0"/>
            <a:t>Протокол направляется судье, уполномоченным рассматривать дело об административном правонарушении, в течение трех суток с момента составления протокола (вынесения постановления) об административном правонарушении (п. 1 ст. 28.8 КоАП РФ).</a:t>
          </a:r>
          <a:endParaRPr lang="ru-RU" sz="1200" dirty="0"/>
        </a:p>
      </dgm:t>
    </dgm:pt>
    <dgm:pt modelId="{651D863F-0E04-49A5-A729-A604F257CC9A}" type="parTrans" cxnId="{E6430D4A-43BA-4E1C-BD30-B07C538E67CE}">
      <dgm:prSet/>
      <dgm:spPr/>
      <dgm:t>
        <a:bodyPr/>
        <a:lstStyle/>
        <a:p>
          <a:endParaRPr lang="ru-RU"/>
        </a:p>
      </dgm:t>
    </dgm:pt>
    <dgm:pt modelId="{F2F3F168-F3F3-4F08-8AA2-CDD5EE272E50}" type="sibTrans" cxnId="{E6430D4A-43BA-4E1C-BD30-B07C538E67CE}">
      <dgm:prSet/>
      <dgm:spPr/>
      <dgm:t>
        <a:bodyPr/>
        <a:lstStyle/>
        <a:p>
          <a:endParaRPr lang="ru-RU"/>
        </a:p>
      </dgm:t>
    </dgm:pt>
    <dgm:pt modelId="{469440E4-B80D-4E4D-84D4-ED0E51D3B9C7}">
      <dgm:prSet custT="1"/>
      <dgm:spPr/>
      <dgm:t>
        <a:bodyPr/>
        <a:lstStyle/>
        <a:p>
          <a:r>
            <a:rPr lang="ru-RU" sz="1200" dirty="0" smtClean="0"/>
            <a:t>К протоколу об административном правонарушении, за совершение которого предусмотрен административный штраф, направляемому судье уполномоченным рассматривать дело об административном правонарушении, прилагается информация, необходимая в соответствии с правилами заполнения расчетных документов на перечисление суммы административного штрафа, предусмотренными законодательством РФ о национальной платежной системе (п. 1.1 ст. 28.8 КоАП РФ).</a:t>
          </a:r>
          <a:endParaRPr lang="ru-RU" sz="1200" dirty="0"/>
        </a:p>
      </dgm:t>
    </dgm:pt>
    <dgm:pt modelId="{E9D21FF6-57CF-4E5B-A7D5-C9A32CD62795}" type="parTrans" cxnId="{DF349717-844C-4B2D-A572-91D1047A8340}">
      <dgm:prSet/>
      <dgm:spPr/>
      <dgm:t>
        <a:bodyPr/>
        <a:lstStyle/>
        <a:p>
          <a:endParaRPr lang="ru-RU"/>
        </a:p>
      </dgm:t>
    </dgm:pt>
    <dgm:pt modelId="{E816E2A5-AB85-49F1-BDF5-8F3D062FBBCC}" type="sibTrans" cxnId="{DF349717-844C-4B2D-A572-91D1047A8340}">
      <dgm:prSet/>
      <dgm:spPr/>
      <dgm:t>
        <a:bodyPr/>
        <a:lstStyle/>
        <a:p>
          <a:endParaRPr lang="ru-RU"/>
        </a:p>
      </dgm:t>
    </dgm:pt>
    <dgm:pt modelId="{432D91A2-D72B-4ABB-9A7A-90BAE96C9D09}">
      <dgm:prSet/>
      <dgm:spPr/>
      <dgm:t>
        <a:bodyPr/>
        <a:lstStyle/>
        <a:p>
          <a:endParaRPr lang="ru-RU" sz="700" dirty="0"/>
        </a:p>
      </dgm:t>
    </dgm:pt>
    <dgm:pt modelId="{647A8FF3-9821-4B9A-A59C-4CF2400F5D8C}" type="parTrans" cxnId="{F2124E15-A2D6-4FAC-8F2C-2E1520C47983}">
      <dgm:prSet/>
      <dgm:spPr/>
      <dgm:t>
        <a:bodyPr/>
        <a:lstStyle/>
        <a:p>
          <a:endParaRPr lang="ru-RU"/>
        </a:p>
      </dgm:t>
    </dgm:pt>
    <dgm:pt modelId="{6F838FC3-076B-4F93-8058-C7AF0D006FE3}" type="sibTrans" cxnId="{F2124E15-A2D6-4FAC-8F2C-2E1520C47983}">
      <dgm:prSet/>
      <dgm:spPr/>
      <dgm:t>
        <a:bodyPr/>
        <a:lstStyle/>
        <a:p>
          <a:endParaRPr lang="ru-RU"/>
        </a:p>
      </dgm:t>
    </dgm:pt>
    <dgm:pt modelId="{10F52834-DE9E-47CD-9B14-473E61317565}" type="pres">
      <dgm:prSet presAssocID="{D3D4881F-FE7E-4D94-A664-63760E43E64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2EE9366-2A70-4C8D-BFB7-76BB2E7754B3}" type="pres">
      <dgm:prSet presAssocID="{6A6D7872-10D1-4EBA-8BC5-C8C8306B2D87}" presName="composite" presStyleCnt="0"/>
      <dgm:spPr/>
    </dgm:pt>
    <dgm:pt modelId="{3E2F3074-1A29-4B15-B255-65A6603A0744}" type="pres">
      <dgm:prSet presAssocID="{6A6D7872-10D1-4EBA-8BC5-C8C8306B2D87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9CE355-11CA-4140-909E-968B3D1B7495}" type="pres">
      <dgm:prSet presAssocID="{6A6D7872-10D1-4EBA-8BC5-C8C8306B2D87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A02E2F-0264-43B4-8187-D81E33EF8407}" type="pres">
      <dgm:prSet presAssocID="{0B96C616-1A3B-4048-A352-F690CE35D4F0}" presName="sp" presStyleCnt="0"/>
      <dgm:spPr/>
    </dgm:pt>
    <dgm:pt modelId="{03693B83-366D-481F-9F97-CE011A87F60C}" type="pres">
      <dgm:prSet presAssocID="{F40A68D3-B82E-4C4D-A830-9C14672F0011}" presName="composite" presStyleCnt="0"/>
      <dgm:spPr/>
    </dgm:pt>
    <dgm:pt modelId="{F1D52518-593F-4566-8A5F-B092BCC1DA79}" type="pres">
      <dgm:prSet presAssocID="{F40A68D3-B82E-4C4D-A830-9C14672F0011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BAA681-8980-4DA0-8642-D9C62032BEFE}" type="pres">
      <dgm:prSet presAssocID="{F40A68D3-B82E-4C4D-A830-9C14672F0011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E86BC4-E294-4D2F-B85D-EFA2B9E41580}" type="pres">
      <dgm:prSet presAssocID="{0B5C0340-C802-4708-9B5A-367ECC8B9AB2}" presName="sp" presStyleCnt="0"/>
      <dgm:spPr/>
    </dgm:pt>
    <dgm:pt modelId="{1851DAEE-BED4-4540-A95C-29BE48470D94}" type="pres">
      <dgm:prSet presAssocID="{D08A9887-1278-4C8E-8B2D-0FF3EC47770D}" presName="composite" presStyleCnt="0"/>
      <dgm:spPr/>
    </dgm:pt>
    <dgm:pt modelId="{5624FC77-DE73-4EE2-A676-E35F8FBB1481}" type="pres">
      <dgm:prSet presAssocID="{D08A9887-1278-4C8E-8B2D-0FF3EC47770D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943E56-F5F9-4DCD-A7F8-DF7B94AED0FF}" type="pres">
      <dgm:prSet presAssocID="{D08A9887-1278-4C8E-8B2D-0FF3EC47770D}" presName="descendantText" presStyleLbl="alignAcc1" presStyleIdx="2" presStyleCnt="3" custScaleY="1570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59CCB0D-8470-4785-98EF-F7B86F29F4B4}" type="presOf" srcId="{4E1656C6-68A7-4EE3-8AC7-00A3F6189CE5}" destId="{2CBAA681-8980-4DA0-8642-D9C62032BEFE}" srcOrd="0" destOrd="3" presId="urn:microsoft.com/office/officeart/2005/8/layout/chevron2"/>
    <dgm:cxn modelId="{3210D18B-44E6-415A-A9AC-98B01508AF75}" srcId="{6A6D7872-10D1-4EBA-8BC5-C8C8306B2D87}" destId="{FB8D5AAE-9363-44EB-963C-C81B82613DF4}" srcOrd="1" destOrd="0" parTransId="{C196A4FC-9670-4694-8355-5527206CBA37}" sibTransId="{D442CEB1-B3FE-43F2-BA9E-FE00FE8B35C4}"/>
    <dgm:cxn modelId="{29DF226F-DE59-4A75-B20D-B4B9C130880D}" srcId="{D3D4881F-FE7E-4D94-A664-63760E43E649}" destId="{6A6D7872-10D1-4EBA-8BC5-C8C8306B2D87}" srcOrd="0" destOrd="0" parTransId="{114B7ADF-0FCB-4D45-B3E9-EA13A7D8BFE7}" sibTransId="{0B96C616-1A3B-4048-A352-F690CE35D4F0}"/>
    <dgm:cxn modelId="{DEB1798B-713D-43BC-BD04-A518AC3F3E5A}" type="presOf" srcId="{FB8D5AAE-9363-44EB-963C-C81B82613DF4}" destId="{E59CE355-11CA-4140-909E-968B3D1B7495}" srcOrd="0" destOrd="1" presId="urn:microsoft.com/office/officeart/2005/8/layout/chevron2"/>
    <dgm:cxn modelId="{DDBDB0D3-1F4E-412D-9B1E-15E0B296C0BA}" type="presOf" srcId="{B5AAE8EC-C1E2-41ED-A296-3D4C76F1B8A7}" destId="{E59CE355-11CA-4140-909E-968B3D1B7495}" srcOrd="0" destOrd="0" presId="urn:microsoft.com/office/officeart/2005/8/layout/chevron2"/>
    <dgm:cxn modelId="{77597DAC-0EBF-411A-8683-9477511ADDCA}" type="presOf" srcId="{1CFB977B-E456-4271-A066-FD8E9ED59E21}" destId="{08943E56-F5F9-4DCD-A7F8-DF7B94AED0FF}" srcOrd="0" destOrd="4" presId="urn:microsoft.com/office/officeart/2005/8/layout/chevron2"/>
    <dgm:cxn modelId="{CA4570EE-9F37-4440-9FCA-13C3678597C9}" srcId="{D08A9887-1278-4C8E-8B2D-0FF3EC47770D}" destId="{D7790A99-EBF2-4F25-AF96-CAAF95DD88B2}" srcOrd="6" destOrd="0" parTransId="{CB07D468-5202-46E9-82F1-40E4E05C662C}" sibTransId="{BDE54D6D-EF88-48C0-A5A6-8E3E99E67B6B}"/>
    <dgm:cxn modelId="{7F0A55F7-29B1-4D00-A5AB-6B93148923B2}" srcId="{6A6D7872-10D1-4EBA-8BC5-C8C8306B2D87}" destId="{B5AAE8EC-C1E2-41ED-A296-3D4C76F1B8A7}" srcOrd="0" destOrd="0" parTransId="{7C56000B-95E6-4B3B-8B98-C5F671F7D1D4}" sibTransId="{96AD07AC-D747-4F1B-862A-37FAF3B0023F}"/>
    <dgm:cxn modelId="{DF349717-844C-4B2D-A572-91D1047A8340}" srcId="{D08A9887-1278-4C8E-8B2D-0FF3EC47770D}" destId="{469440E4-B80D-4E4D-84D4-ED0E51D3B9C7}" srcOrd="2" destOrd="0" parTransId="{E9D21FF6-57CF-4E5B-A7D5-C9A32CD62795}" sibTransId="{E816E2A5-AB85-49F1-BDF5-8F3D062FBBCC}"/>
    <dgm:cxn modelId="{4EC23B26-CF8F-4088-80D7-707DFCAEBCAA}" type="presOf" srcId="{042506C5-C902-4A1A-ACF8-22837AABA8DA}" destId="{E59CE355-11CA-4140-909E-968B3D1B7495}" srcOrd="0" destOrd="3" presId="urn:microsoft.com/office/officeart/2005/8/layout/chevron2"/>
    <dgm:cxn modelId="{855B4A3F-D962-4952-8413-1DAAD7E9C589}" type="presOf" srcId="{A5EDC3F8-34DD-424B-8D45-BB314CF345E6}" destId="{2CBAA681-8980-4DA0-8642-D9C62032BEFE}" srcOrd="0" destOrd="1" presId="urn:microsoft.com/office/officeart/2005/8/layout/chevron2"/>
    <dgm:cxn modelId="{A0396236-2A26-469D-9C71-2EFB9DB20F0A}" type="presOf" srcId="{50AE8CD0-7B8D-4143-8A39-5BFA157E752A}" destId="{2CBAA681-8980-4DA0-8642-D9C62032BEFE}" srcOrd="0" destOrd="2" presId="urn:microsoft.com/office/officeart/2005/8/layout/chevron2"/>
    <dgm:cxn modelId="{EC5BAC65-67A1-4E5A-B251-4F11B4DD5667}" type="presOf" srcId="{432D91A2-D72B-4ABB-9A7A-90BAE96C9D09}" destId="{08943E56-F5F9-4DCD-A7F8-DF7B94AED0FF}" srcOrd="0" destOrd="3" presId="urn:microsoft.com/office/officeart/2005/8/layout/chevron2"/>
    <dgm:cxn modelId="{ACE8898D-18A9-4B00-B203-015966C0B593}" type="presOf" srcId="{D7790A99-EBF2-4F25-AF96-CAAF95DD88B2}" destId="{08943E56-F5F9-4DCD-A7F8-DF7B94AED0FF}" srcOrd="0" destOrd="6" presId="urn:microsoft.com/office/officeart/2005/8/layout/chevron2"/>
    <dgm:cxn modelId="{DB3506F9-9A90-4FFA-BAF7-CB8E38BF9E33}" type="presOf" srcId="{F40A68D3-B82E-4C4D-A830-9C14672F0011}" destId="{F1D52518-593F-4566-8A5F-B092BCC1DA79}" srcOrd="0" destOrd="0" presId="urn:microsoft.com/office/officeart/2005/8/layout/chevron2"/>
    <dgm:cxn modelId="{0F1983BB-2474-4094-8747-2284809D09A5}" type="presOf" srcId="{6A6D7872-10D1-4EBA-8BC5-C8C8306B2D87}" destId="{3E2F3074-1A29-4B15-B255-65A6603A0744}" srcOrd="0" destOrd="0" presId="urn:microsoft.com/office/officeart/2005/8/layout/chevron2"/>
    <dgm:cxn modelId="{C4CEA7A6-E3E4-44F6-8645-73FC832FD12B}" srcId="{F40A68D3-B82E-4C4D-A830-9C14672F0011}" destId="{50AE8CD0-7B8D-4143-8A39-5BFA157E752A}" srcOrd="2" destOrd="0" parTransId="{74C478E2-5D4B-4D4A-8DFB-A0CFB73CB7F8}" sibTransId="{5A6483FF-DCA3-403C-8423-2067E5BB1930}"/>
    <dgm:cxn modelId="{3B8DC657-FF58-4C9D-9382-42B80298AE49}" srcId="{6A6D7872-10D1-4EBA-8BC5-C8C8306B2D87}" destId="{DC9EDCDF-1052-4318-B6C3-EB8FE69BCC67}" srcOrd="2" destOrd="0" parTransId="{8E479503-1702-4185-98D3-943DAC3DA12C}" sibTransId="{F0AF6C03-B819-456E-91C2-FE70F7A3464F}"/>
    <dgm:cxn modelId="{F4CA2F46-F415-4304-A560-94A685EE6296}" type="presOf" srcId="{494CC84B-D617-4C2A-904F-73DAAE95D1AE}" destId="{08943E56-F5F9-4DCD-A7F8-DF7B94AED0FF}" srcOrd="0" destOrd="1" presId="urn:microsoft.com/office/officeart/2005/8/layout/chevron2"/>
    <dgm:cxn modelId="{96072C49-35DA-434B-AC41-DA779040A12D}" srcId="{F40A68D3-B82E-4C4D-A830-9C14672F0011}" destId="{687E6401-C25F-4171-A4EA-F1E1C60738EE}" srcOrd="0" destOrd="0" parTransId="{DAD8A34C-B6A9-4C3E-BC53-9891A691678B}" sibTransId="{040F11DA-D157-4897-AF7A-6E15393D967F}"/>
    <dgm:cxn modelId="{6000486A-A1DF-4E73-8B7C-25B5414A8EE5}" type="presOf" srcId="{D3D4881F-FE7E-4D94-A664-63760E43E649}" destId="{10F52834-DE9E-47CD-9B14-473E61317565}" srcOrd="0" destOrd="0" presId="urn:microsoft.com/office/officeart/2005/8/layout/chevron2"/>
    <dgm:cxn modelId="{8DC809AE-DA19-4A80-B3AF-F156575C8CA5}" type="presOf" srcId="{687E6401-C25F-4171-A4EA-F1E1C60738EE}" destId="{2CBAA681-8980-4DA0-8642-D9C62032BEFE}" srcOrd="0" destOrd="0" presId="urn:microsoft.com/office/officeart/2005/8/layout/chevron2"/>
    <dgm:cxn modelId="{930FD966-41E4-4242-814F-A9DC96249DDF}" srcId="{F40A68D3-B82E-4C4D-A830-9C14672F0011}" destId="{A5EDC3F8-34DD-424B-8D45-BB314CF345E6}" srcOrd="1" destOrd="0" parTransId="{FD648B79-7A78-4CC3-BF01-22E4221041E0}" sibTransId="{59158EF8-1EB5-4984-904A-4A3E63E067CB}"/>
    <dgm:cxn modelId="{03E5351B-6585-40A5-9180-7B610105467D}" type="presOf" srcId="{D08A9887-1278-4C8E-8B2D-0FF3EC47770D}" destId="{5624FC77-DE73-4EE2-A676-E35F8FBB1481}" srcOrd="0" destOrd="0" presId="urn:microsoft.com/office/officeart/2005/8/layout/chevron2"/>
    <dgm:cxn modelId="{E6430D4A-43BA-4E1C-BD30-B07C538E67CE}" srcId="{D08A9887-1278-4C8E-8B2D-0FF3EC47770D}" destId="{494CC84B-D617-4C2A-904F-73DAAE95D1AE}" srcOrd="1" destOrd="0" parTransId="{651D863F-0E04-49A5-A729-A604F257CC9A}" sibTransId="{F2F3F168-F3F3-4F08-8AA2-CDD5EE272E50}"/>
    <dgm:cxn modelId="{DA03386B-94BC-4387-82EC-5B2AAF4B630B}" type="presOf" srcId="{DC9EDCDF-1052-4318-B6C3-EB8FE69BCC67}" destId="{E59CE355-11CA-4140-909E-968B3D1B7495}" srcOrd="0" destOrd="2" presId="urn:microsoft.com/office/officeart/2005/8/layout/chevron2"/>
    <dgm:cxn modelId="{CA71A924-2A5E-457D-90E4-140F1C65C2F3}" type="presOf" srcId="{70E1EA7B-D96C-4B58-A8EB-1E55722C245E}" destId="{08943E56-F5F9-4DCD-A7F8-DF7B94AED0FF}" srcOrd="0" destOrd="5" presId="urn:microsoft.com/office/officeart/2005/8/layout/chevron2"/>
    <dgm:cxn modelId="{1F7DB902-E3EB-4796-B961-ECC5EF0E0E71}" srcId="{6A6D7872-10D1-4EBA-8BC5-C8C8306B2D87}" destId="{042506C5-C902-4A1A-ACF8-22837AABA8DA}" srcOrd="3" destOrd="0" parTransId="{6DCE1A4F-55AF-4B07-B4AB-DF3AF7639CC0}" sibTransId="{36B87B32-816A-4F82-ABD5-B82CE3AF34C1}"/>
    <dgm:cxn modelId="{0C6CD489-8586-41CC-939B-4F3BE1FA008D}" srcId="{D08A9887-1278-4C8E-8B2D-0FF3EC47770D}" destId="{1AB42B58-227C-4C35-A272-D6E2C5BA4538}" srcOrd="0" destOrd="0" parTransId="{8794C78B-80AA-4711-BCBF-60031970FC63}" sibTransId="{F69AF635-5CD8-46DA-99FD-E6ABC2E807CB}"/>
    <dgm:cxn modelId="{52969A09-DA60-46F5-B7C9-1D2DE8F0E1AC}" srcId="{F40A68D3-B82E-4C4D-A830-9C14672F0011}" destId="{4E1656C6-68A7-4EE3-8AC7-00A3F6189CE5}" srcOrd="3" destOrd="0" parTransId="{2774E8D4-EB48-4A0D-B638-71A4DBD73401}" sibTransId="{0EE9C601-AE26-4910-8229-23C546ACD7D9}"/>
    <dgm:cxn modelId="{912B790D-E012-4366-A9B8-D071E66E2537}" type="presOf" srcId="{1AB42B58-227C-4C35-A272-D6E2C5BA4538}" destId="{08943E56-F5F9-4DCD-A7F8-DF7B94AED0FF}" srcOrd="0" destOrd="0" presId="urn:microsoft.com/office/officeart/2005/8/layout/chevron2"/>
    <dgm:cxn modelId="{3C0DEB40-4C9B-4393-88CF-6333D1DE52BE}" type="presOf" srcId="{469440E4-B80D-4E4D-84D4-ED0E51D3B9C7}" destId="{08943E56-F5F9-4DCD-A7F8-DF7B94AED0FF}" srcOrd="0" destOrd="2" presId="urn:microsoft.com/office/officeart/2005/8/layout/chevron2"/>
    <dgm:cxn modelId="{539F29F7-4844-4449-9233-D269B4B245F1}" srcId="{D3D4881F-FE7E-4D94-A664-63760E43E649}" destId="{F40A68D3-B82E-4C4D-A830-9C14672F0011}" srcOrd="1" destOrd="0" parTransId="{BDE4A321-0AA3-46B3-B6AE-894E5C3C6F2F}" sibTransId="{0B5C0340-C802-4708-9B5A-367ECC8B9AB2}"/>
    <dgm:cxn modelId="{2545302F-CCFB-4198-B650-EFF669140FFB}" srcId="{D3D4881F-FE7E-4D94-A664-63760E43E649}" destId="{D08A9887-1278-4C8E-8B2D-0FF3EC47770D}" srcOrd="2" destOrd="0" parTransId="{990B542D-7BA2-405F-821A-CCC13C87950F}" sibTransId="{8409CFE1-7D74-4E35-91FF-A8B0F1047FFE}"/>
    <dgm:cxn modelId="{EB47754D-BDE9-4760-894E-C184C071ACE2}" srcId="{D08A9887-1278-4C8E-8B2D-0FF3EC47770D}" destId="{1CFB977B-E456-4271-A066-FD8E9ED59E21}" srcOrd="4" destOrd="0" parTransId="{22091707-5F46-4668-96B8-9F849C32597E}" sibTransId="{EE624CB8-B6C2-4346-B3B9-1ABF2AF01C3F}"/>
    <dgm:cxn modelId="{04186907-A031-4C25-A8F5-6C391F77B734}" srcId="{D08A9887-1278-4C8E-8B2D-0FF3EC47770D}" destId="{70E1EA7B-D96C-4B58-A8EB-1E55722C245E}" srcOrd="5" destOrd="0" parTransId="{5C948356-D351-42ED-86AA-3E5B60A65ADB}" sibTransId="{24A0D915-55A8-482E-AA54-3B30A7C456D2}"/>
    <dgm:cxn modelId="{F2124E15-A2D6-4FAC-8F2C-2E1520C47983}" srcId="{D08A9887-1278-4C8E-8B2D-0FF3EC47770D}" destId="{432D91A2-D72B-4ABB-9A7A-90BAE96C9D09}" srcOrd="3" destOrd="0" parTransId="{647A8FF3-9821-4B9A-A59C-4CF2400F5D8C}" sibTransId="{6F838FC3-076B-4F93-8058-C7AF0D006FE3}"/>
    <dgm:cxn modelId="{0EC76430-5879-42AE-A165-0996124D9FF9}" type="presParOf" srcId="{10F52834-DE9E-47CD-9B14-473E61317565}" destId="{A2EE9366-2A70-4C8D-BFB7-76BB2E7754B3}" srcOrd="0" destOrd="0" presId="urn:microsoft.com/office/officeart/2005/8/layout/chevron2"/>
    <dgm:cxn modelId="{85BB2A80-8997-4DC1-80F8-07F1E0E6BB9F}" type="presParOf" srcId="{A2EE9366-2A70-4C8D-BFB7-76BB2E7754B3}" destId="{3E2F3074-1A29-4B15-B255-65A6603A0744}" srcOrd="0" destOrd="0" presId="urn:microsoft.com/office/officeart/2005/8/layout/chevron2"/>
    <dgm:cxn modelId="{5A93F467-9A38-4881-8304-132E49EB418D}" type="presParOf" srcId="{A2EE9366-2A70-4C8D-BFB7-76BB2E7754B3}" destId="{E59CE355-11CA-4140-909E-968B3D1B7495}" srcOrd="1" destOrd="0" presId="urn:microsoft.com/office/officeart/2005/8/layout/chevron2"/>
    <dgm:cxn modelId="{AC3056DF-D0B8-45C1-B520-3A6516A82310}" type="presParOf" srcId="{10F52834-DE9E-47CD-9B14-473E61317565}" destId="{17A02E2F-0264-43B4-8187-D81E33EF8407}" srcOrd="1" destOrd="0" presId="urn:microsoft.com/office/officeart/2005/8/layout/chevron2"/>
    <dgm:cxn modelId="{4EEE2175-4D81-44D8-B11C-B688F6A91A49}" type="presParOf" srcId="{10F52834-DE9E-47CD-9B14-473E61317565}" destId="{03693B83-366D-481F-9F97-CE011A87F60C}" srcOrd="2" destOrd="0" presId="urn:microsoft.com/office/officeart/2005/8/layout/chevron2"/>
    <dgm:cxn modelId="{CF9845EA-F913-406C-B7A1-36F7D2547C38}" type="presParOf" srcId="{03693B83-366D-481F-9F97-CE011A87F60C}" destId="{F1D52518-593F-4566-8A5F-B092BCC1DA79}" srcOrd="0" destOrd="0" presId="urn:microsoft.com/office/officeart/2005/8/layout/chevron2"/>
    <dgm:cxn modelId="{64A927D7-FD85-4ED0-83D7-08447E38A74F}" type="presParOf" srcId="{03693B83-366D-481F-9F97-CE011A87F60C}" destId="{2CBAA681-8980-4DA0-8642-D9C62032BEFE}" srcOrd="1" destOrd="0" presId="urn:microsoft.com/office/officeart/2005/8/layout/chevron2"/>
    <dgm:cxn modelId="{93C24F08-6F23-4788-B09C-EAE8853FECEA}" type="presParOf" srcId="{10F52834-DE9E-47CD-9B14-473E61317565}" destId="{B5E86BC4-E294-4D2F-B85D-EFA2B9E41580}" srcOrd="3" destOrd="0" presId="urn:microsoft.com/office/officeart/2005/8/layout/chevron2"/>
    <dgm:cxn modelId="{EF3E80AA-44C1-47BE-9260-41677C025C61}" type="presParOf" srcId="{10F52834-DE9E-47CD-9B14-473E61317565}" destId="{1851DAEE-BED4-4540-A95C-29BE48470D94}" srcOrd="4" destOrd="0" presId="urn:microsoft.com/office/officeart/2005/8/layout/chevron2"/>
    <dgm:cxn modelId="{EAD80182-A898-4A88-AC14-7FB7E630EC20}" type="presParOf" srcId="{1851DAEE-BED4-4540-A95C-29BE48470D94}" destId="{5624FC77-DE73-4EE2-A676-E35F8FBB1481}" srcOrd="0" destOrd="0" presId="urn:microsoft.com/office/officeart/2005/8/layout/chevron2"/>
    <dgm:cxn modelId="{8DC19A85-9164-4791-9BC6-05D6FFC5D9D9}" type="presParOf" srcId="{1851DAEE-BED4-4540-A95C-29BE48470D94}" destId="{08943E56-F5F9-4DCD-A7F8-DF7B94AED0F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2F3074-1A29-4B15-B255-65A6603A0744}">
      <dsp:nvSpPr>
        <dsp:cNvPr id="0" name=""/>
        <dsp:cNvSpPr/>
      </dsp:nvSpPr>
      <dsp:spPr>
        <a:xfrm rot="5400000">
          <a:off x="-306764" y="322680"/>
          <a:ext cx="2045095" cy="1431566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2060"/>
              </a:solidFill>
            </a:rPr>
            <a:t>Возбуждение дела об административном правонарушении  (ст.28.1  КОАП РФ</a:t>
          </a:r>
          <a:r>
            <a:rPr lang="ru-RU" sz="1800" kern="1200" dirty="0" smtClean="0">
              <a:solidFill>
                <a:srgbClr val="002060"/>
              </a:solidFill>
            </a:rPr>
            <a:t>)</a:t>
          </a:r>
          <a:endParaRPr lang="ru-RU" sz="1800" kern="1200" dirty="0">
            <a:solidFill>
              <a:srgbClr val="002060"/>
            </a:solidFill>
          </a:endParaRPr>
        </a:p>
      </dsp:txBody>
      <dsp:txXfrm rot="-5400000">
        <a:off x="1" y="731698"/>
        <a:ext cx="1431566" cy="613529"/>
      </dsp:txXfrm>
    </dsp:sp>
    <dsp:sp modelId="{E59CE355-11CA-4140-909E-968B3D1B7495}">
      <dsp:nvSpPr>
        <dsp:cNvPr id="0" name=""/>
        <dsp:cNvSpPr/>
      </dsp:nvSpPr>
      <dsp:spPr>
        <a:xfrm rot="5400000">
          <a:off x="4803305" y="-3355822"/>
          <a:ext cx="1330011" cy="807348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Поводами к возбуждению дела об административном правонарушении являются: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1) непосредственное обнаружение должностными лицами, достаточных данных, указывающих на наличие события административного правонарушения;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2) поступившие материалы, содержащие данные, указывающие на наличие события административного правонарушения;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3) сообщения и заявления физических и юридических лиц, а также сообщения в средствах массовой информации, содержащие данные, указывающие на наличие события административного правонарушения</a:t>
          </a:r>
          <a:endParaRPr lang="ru-RU" sz="1200" kern="1200" dirty="0"/>
        </a:p>
      </dsp:txBody>
      <dsp:txXfrm rot="-5400000">
        <a:off x="1431566" y="80843"/>
        <a:ext cx="8008563" cy="1200159"/>
      </dsp:txXfrm>
    </dsp:sp>
    <dsp:sp modelId="{F1D52518-593F-4566-8A5F-B092BCC1DA79}">
      <dsp:nvSpPr>
        <dsp:cNvPr id="0" name=""/>
        <dsp:cNvSpPr/>
      </dsp:nvSpPr>
      <dsp:spPr>
        <a:xfrm rot="5400000">
          <a:off x="-306764" y="2190871"/>
          <a:ext cx="2045095" cy="1431566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2060"/>
              </a:solidFill>
            </a:rPr>
            <a:t>Составление протокола </a:t>
          </a:r>
          <a:endParaRPr lang="ru-RU" sz="1800" b="1" kern="1200" dirty="0">
            <a:solidFill>
              <a:srgbClr val="002060"/>
            </a:solidFill>
          </a:endParaRPr>
        </a:p>
      </dsp:txBody>
      <dsp:txXfrm rot="-5400000">
        <a:off x="1" y="2599889"/>
        <a:ext cx="1431566" cy="613529"/>
      </dsp:txXfrm>
    </dsp:sp>
    <dsp:sp modelId="{2CBAA681-8980-4DA0-8642-D9C62032BEFE}">
      <dsp:nvSpPr>
        <dsp:cNvPr id="0" name=""/>
        <dsp:cNvSpPr/>
      </dsp:nvSpPr>
      <dsp:spPr>
        <a:xfrm rot="5400000">
          <a:off x="4803655" y="-1487981"/>
          <a:ext cx="1329312" cy="807348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В соответствии с п. 1 ст. 28.2 КоАП РФ о совершении административного правонарушения составляется протокол.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Согласно </a:t>
          </a:r>
          <a:r>
            <a:rPr lang="ru-RU" sz="1200" kern="1200" dirty="0" err="1" smtClean="0"/>
            <a:t>пп</a:t>
          </a:r>
          <a:r>
            <a:rPr lang="ru-RU" sz="1200" kern="1200" dirty="0" smtClean="0"/>
            <a:t>. 1 - 2 ст. 28.5 КоАП РФ протокол об административном правонарушении составляется немедленно после выявления совершения административного правонарушения. В случае если требуется дополнительное выяснение обстоятельств дела либо данных о физическом лице или сведений о юридическом лице, в отношении которых возбуждается дело об административном правонарушении, протокол об административном правонарушении составляется в течение двух суток с момента выявления административного правонарушения.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В отдельных случаях, указанных в ст. 28.7 КоАП РФ, проводится административное расследование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 dirty="0"/>
        </a:p>
      </dsp:txBody>
      <dsp:txXfrm rot="-5400000">
        <a:off x="1431567" y="1948999"/>
        <a:ext cx="8008597" cy="1199528"/>
      </dsp:txXfrm>
    </dsp:sp>
    <dsp:sp modelId="{5624FC77-DE73-4EE2-A676-E35F8FBB1481}">
      <dsp:nvSpPr>
        <dsp:cNvPr id="0" name=""/>
        <dsp:cNvSpPr/>
      </dsp:nvSpPr>
      <dsp:spPr>
        <a:xfrm rot="5400000">
          <a:off x="-306764" y="4438440"/>
          <a:ext cx="2045095" cy="1431566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2060"/>
              </a:solidFill>
            </a:rPr>
            <a:t>Направление протокола в суд</a:t>
          </a:r>
          <a:endParaRPr lang="ru-RU" sz="1800" b="1" kern="1200" dirty="0">
            <a:solidFill>
              <a:srgbClr val="002060"/>
            </a:solidFill>
          </a:endParaRPr>
        </a:p>
      </dsp:txBody>
      <dsp:txXfrm rot="-5400000">
        <a:off x="1" y="4847458"/>
        <a:ext cx="1431566" cy="613529"/>
      </dsp:txXfrm>
    </dsp:sp>
    <dsp:sp modelId="{08943E56-F5F9-4DCD-A7F8-DF7B94AED0FF}">
      <dsp:nvSpPr>
        <dsp:cNvPr id="0" name=""/>
        <dsp:cNvSpPr/>
      </dsp:nvSpPr>
      <dsp:spPr>
        <a:xfrm rot="5400000">
          <a:off x="4424276" y="759587"/>
          <a:ext cx="2088070" cy="807348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7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Протокол направляется судье, уполномоченным рассматривать дело об административном правонарушении, в течение трех суток с момента составления протокола (вынесения постановления) об административном правонарушении (п. 1 ст. 28.8 КоАП РФ).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К протоколу об административном правонарушении, за совершение которого предусмотрен административный штраф, направляемому судье уполномоченным рассматривать дело об административном правонарушении, прилагается информация, необходимая в соответствии с правилами заполнения расчетных документов на перечисление суммы административного штрафа, предусмотренными законодательством РФ о национальной платежной системе (п. 1.1 ст. 28.8 КоАП РФ).</a:t>
          </a:r>
          <a:endParaRPr lang="ru-RU" sz="12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700" kern="120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700" kern="1200"/>
        </a:p>
      </dsp:txBody>
      <dsp:txXfrm rot="-5400000">
        <a:off x="1431567" y="3854228"/>
        <a:ext cx="7971558" cy="18842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5"/>
            <a:ext cx="2934014" cy="495300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l" defTabSz="103956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33505" y="25"/>
            <a:ext cx="2934014" cy="495300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r" defTabSz="103956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3955D34-986E-440C-9867-41DF3DA0AB27}" type="datetimeFigureOut">
              <a:rPr lang="ru-RU"/>
              <a:pPr>
                <a:defRPr/>
              </a:pPr>
              <a:t>25.11.2020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55650" y="741363"/>
            <a:ext cx="5257800" cy="3717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66" tIns="45583" rIns="91166" bIns="45583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594" y="4706172"/>
            <a:ext cx="5415912" cy="4456107"/>
          </a:xfrm>
          <a:prstGeom prst="rect">
            <a:avLst/>
          </a:prstGeom>
        </p:spPr>
        <p:txBody>
          <a:bodyPr vert="horz" lIns="91166" tIns="45583" rIns="91166" bIns="45583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09131"/>
            <a:ext cx="2934014" cy="495300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l" defTabSz="103956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33505" y="9409131"/>
            <a:ext cx="2934014" cy="495300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r" defTabSz="103956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BBC5C67-1927-4117-8577-256BAAD113C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28116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041400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0700" algn="l" defTabSz="1041400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1400" algn="l" defTabSz="1041400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3688" algn="l" defTabSz="1041400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4388" algn="l" defTabSz="1041400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6719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8064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49408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0751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57238" y="742950"/>
            <a:ext cx="5254625" cy="37163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76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7920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1032191" fontAlgn="base">
              <a:spcBef>
                <a:spcPct val="0"/>
              </a:spcBef>
              <a:spcAft>
                <a:spcPct val="0"/>
              </a:spcAft>
              <a:defRPr/>
            </a:pPr>
            <a:fld id="{BB4D4394-88C9-4184-AEF7-BED1C39AB345}" type="slidenum">
              <a:rPr lang="ru-RU" smtClean="0">
                <a:solidFill>
                  <a:srgbClr val="000000"/>
                </a:solidFill>
              </a:rPr>
              <a:pPr defTabSz="1032191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10691812" cy="755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3708625"/>
            <a:ext cx="9089390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5364807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13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6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0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6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94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0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907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E3D57-0055-4CF9-8E08-CFFAD05A2C1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9593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81C3B9-874E-4801-9779-76C74F8C8A2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30482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0924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8" y="1771652"/>
            <a:ext cx="8561139" cy="5324475"/>
          </a:xfrm>
        </p:spPr>
        <p:txBody>
          <a:bodyPr/>
          <a:lstStyle>
            <a:lvl1pPr marL="363410" indent="0">
              <a:buFontTx/>
              <a:buNone/>
              <a:defRPr b="1">
                <a:latin typeface="+mj-lt"/>
              </a:defRPr>
            </a:lvl1pPr>
            <a:lvl2pPr marL="363410" indent="0">
              <a:defRPr>
                <a:latin typeface="+mj-lt"/>
              </a:defRPr>
            </a:lvl2pPr>
            <a:lvl3pPr marL="628428" indent="-260258">
              <a:defRPr>
                <a:latin typeface="+mj-lt"/>
              </a:defRPr>
            </a:lvl3pPr>
            <a:lvl4pPr marL="0" indent="360235">
              <a:defRPr>
                <a:latin typeface="+mj-lt"/>
              </a:defRPr>
            </a:lvl4pPr>
            <a:lvl5pPr marL="1434593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961197" y="552454"/>
            <a:ext cx="8581268" cy="1219199"/>
          </a:xfrm>
        </p:spPr>
        <p:txBody>
          <a:bodyPr/>
          <a:lstStyle>
            <a:lvl1pPr marL="0" marR="0" indent="0" defTabSz="104268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67F40-6B87-4A62-AC2E-9F01993CE58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5741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7558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8" y="1116335"/>
            <a:ext cx="8561139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8" y="3781425"/>
            <a:ext cx="8561139" cy="3314700"/>
          </a:xfrm>
        </p:spPr>
        <p:txBody>
          <a:bodyPr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3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6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0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37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671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0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9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07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A0B6C9-1876-4743-9B14-C57DF3D2879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9675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10691812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6" y="1771650"/>
            <a:ext cx="4234282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60" y="1771650"/>
            <a:ext cx="4262505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313F5-123F-40B0-8D02-18D55F00899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2959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7" y="1771650"/>
            <a:ext cx="4297419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344" indent="0">
              <a:buNone/>
              <a:defRPr sz="2300" b="1"/>
            </a:lvl2pPr>
            <a:lvl3pPr marL="1042688" indent="0">
              <a:buNone/>
              <a:defRPr sz="2100" b="1"/>
            </a:lvl3pPr>
            <a:lvl4pPr marL="1564032" indent="0">
              <a:buNone/>
              <a:defRPr sz="1800" b="1"/>
            </a:lvl4pPr>
            <a:lvl5pPr marL="2085376" indent="0">
              <a:buNone/>
              <a:defRPr sz="1800" b="1"/>
            </a:lvl5pPr>
            <a:lvl6pPr marL="2606719" indent="0">
              <a:buNone/>
              <a:defRPr sz="1800" b="1"/>
            </a:lvl6pPr>
            <a:lvl7pPr marL="3128064" indent="0">
              <a:buNone/>
              <a:defRPr sz="1800" b="1"/>
            </a:lvl7pPr>
            <a:lvl8pPr marL="3649408" indent="0">
              <a:buNone/>
              <a:defRPr sz="1800" b="1"/>
            </a:lvl8pPr>
            <a:lvl9pPr marL="4170751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27" y="2397901"/>
            <a:ext cx="4297419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3" y="1771650"/>
            <a:ext cx="4195762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344" indent="0">
              <a:buNone/>
              <a:defRPr sz="2300" b="1"/>
            </a:lvl2pPr>
            <a:lvl3pPr marL="1042688" indent="0">
              <a:buNone/>
              <a:defRPr sz="2100" b="1"/>
            </a:lvl3pPr>
            <a:lvl4pPr marL="1564032" indent="0">
              <a:buNone/>
              <a:defRPr sz="1800" b="1"/>
            </a:lvl4pPr>
            <a:lvl5pPr marL="2085376" indent="0">
              <a:buNone/>
              <a:defRPr sz="1800" b="1"/>
            </a:lvl5pPr>
            <a:lvl6pPr marL="2606719" indent="0">
              <a:buNone/>
              <a:defRPr sz="1800" b="1"/>
            </a:lvl6pPr>
            <a:lvl7pPr marL="3128064" indent="0">
              <a:buNone/>
              <a:defRPr sz="1800" b="1"/>
            </a:lvl7pPr>
            <a:lvl8pPr marL="3649408" indent="0">
              <a:buNone/>
              <a:defRPr sz="1800" b="1"/>
            </a:lvl8pPr>
            <a:lvl9pPr marL="4170751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3" y="2412479"/>
            <a:ext cx="4195762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F7660-453D-486F-9C04-1D3FF68B42B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8495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10691812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EA3F2-7DCC-4632-B7DD-3D890E8B393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6588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578975" y="6475413"/>
            <a:ext cx="663575" cy="717550"/>
          </a:xfrm>
        </p:spPr>
        <p:txBody>
          <a:bodyPr/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E52CAA70-7497-4A7E-A94F-A4571739F75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3784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3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3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344" indent="0">
              <a:buNone/>
              <a:defRPr sz="1400"/>
            </a:lvl2pPr>
            <a:lvl3pPr marL="1042688" indent="0">
              <a:buNone/>
              <a:defRPr sz="1100"/>
            </a:lvl3pPr>
            <a:lvl4pPr marL="1564032" indent="0">
              <a:buNone/>
              <a:defRPr sz="1000"/>
            </a:lvl4pPr>
            <a:lvl5pPr marL="2085376" indent="0">
              <a:buNone/>
              <a:defRPr sz="1000"/>
            </a:lvl5pPr>
            <a:lvl6pPr marL="2606719" indent="0">
              <a:buNone/>
              <a:defRPr sz="1000"/>
            </a:lvl6pPr>
            <a:lvl7pPr marL="3128064" indent="0">
              <a:buNone/>
              <a:defRPr sz="1000"/>
            </a:lvl7pPr>
            <a:lvl8pPr marL="3649408" indent="0">
              <a:buNone/>
              <a:defRPr sz="1000"/>
            </a:lvl8pPr>
            <a:lvl9pPr marL="417075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EF017-0502-4ECE-A1B5-90C17E8C700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729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lIns="104269" tIns="52135" rIns="104269" bIns="52135" rtlCol="0">
            <a:normAutofit/>
          </a:bodyPr>
          <a:lstStyle>
            <a:lvl1pPr marL="0" indent="0">
              <a:buNone/>
              <a:defRPr sz="3700"/>
            </a:lvl1pPr>
            <a:lvl2pPr marL="521344" indent="0">
              <a:buNone/>
              <a:defRPr sz="3200"/>
            </a:lvl2pPr>
            <a:lvl3pPr marL="1042688" indent="0">
              <a:buNone/>
              <a:defRPr sz="2700"/>
            </a:lvl3pPr>
            <a:lvl4pPr marL="1564032" indent="0">
              <a:buNone/>
              <a:defRPr sz="2300"/>
            </a:lvl4pPr>
            <a:lvl5pPr marL="2085376" indent="0">
              <a:buNone/>
              <a:defRPr sz="2300"/>
            </a:lvl5pPr>
            <a:lvl6pPr marL="2606719" indent="0">
              <a:buNone/>
              <a:defRPr sz="2300"/>
            </a:lvl6pPr>
            <a:lvl7pPr marL="3128064" indent="0">
              <a:buNone/>
              <a:defRPr sz="2300"/>
            </a:lvl7pPr>
            <a:lvl8pPr marL="3649408" indent="0">
              <a:buNone/>
              <a:defRPr sz="2300"/>
            </a:lvl8pPr>
            <a:lvl9pPr marL="4170751" indent="0">
              <a:buNone/>
              <a:defRPr sz="23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344" indent="0">
              <a:buNone/>
              <a:defRPr sz="1400"/>
            </a:lvl2pPr>
            <a:lvl3pPr marL="1042688" indent="0">
              <a:buNone/>
              <a:defRPr sz="1100"/>
            </a:lvl3pPr>
            <a:lvl4pPr marL="1564032" indent="0">
              <a:buNone/>
              <a:defRPr sz="1000"/>
            </a:lvl4pPr>
            <a:lvl5pPr marL="2085376" indent="0">
              <a:buNone/>
              <a:defRPr sz="1000"/>
            </a:lvl5pPr>
            <a:lvl6pPr marL="2606719" indent="0">
              <a:buNone/>
              <a:defRPr sz="1000"/>
            </a:lvl6pPr>
            <a:lvl7pPr marL="3128064" indent="0">
              <a:buNone/>
              <a:defRPr sz="1000"/>
            </a:lvl7pPr>
            <a:lvl8pPr marL="3649408" indent="0">
              <a:buNone/>
              <a:defRPr sz="1000"/>
            </a:lvl8pPr>
            <a:lvl9pPr marL="417075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A272F-CE00-4BBB-8F0B-D16D751E462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9205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954088" y="539750"/>
            <a:ext cx="8588375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51" tIns="52125" rIns="104251" bIns="5212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954088" y="1763713"/>
            <a:ext cx="8588375" cy="533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51" tIns="52125" rIns="104251" bIns="521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534988" y="7008813"/>
            <a:ext cx="2495550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51" tIns="52125" rIns="104251" bIns="52125" numCol="1" anchor="ctr" anchorCtr="0" compatLnSpc="1">
            <a:prstTxWarp prst="textNoShape">
              <a:avLst/>
            </a:prstTxWarp>
          </a:bodyPr>
          <a:lstStyle>
            <a:lvl1pPr algn="l" defTabSz="1042688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3652838" y="7008813"/>
            <a:ext cx="3387725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51" tIns="52125" rIns="104251" bIns="52125" numCol="1" anchor="ctr" anchorCtr="0" compatLnSpc="1">
            <a:prstTxWarp prst="textNoShape">
              <a:avLst/>
            </a:prstTxWarp>
          </a:bodyPr>
          <a:lstStyle>
            <a:lvl1pPr algn="ctr" defTabSz="1042688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9736138" y="6661150"/>
            <a:ext cx="723900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51" tIns="52125" rIns="104251" bIns="52125" numCol="1" anchor="ctr" anchorCtr="0" compatLnSpc="1">
            <a:prstTxWarp prst="textNoShape">
              <a:avLst/>
            </a:prstTxWarp>
          </a:bodyPr>
          <a:lstStyle>
            <a:lvl1pPr algn="ctr" defTabSz="1042688" fontAlgn="auto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defRPr sz="27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586AEDA1-54C2-4BF6-8C5C-507A71D798C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29" r:id="rId5"/>
    <p:sldLayoutId id="2147483838" r:id="rId6"/>
    <p:sldLayoutId id="2147483839" r:id="rId7"/>
    <p:sldLayoutId id="2147483830" r:id="rId8"/>
    <p:sldLayoutId id="2147483831" r:id="rId9"/>
    <p:sldLayoutId id="2147483832" r:id="rId10"/>
    <p:sldLayoutId id="2147483833" r:id="rId11"/>
    <p:sldLayoutId id="2147483841" r:id="rId12"/>
  </p:sldLayoutIdLst>
  <p:hf hdr="0" ftr="0" dt="0"/>
  <p:txStyles>
    <p:titleStyle>
      <a:lvl1pPr algn="l" defTabSz="1041400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 kern="1200">
          <a:solidFill>
            <a:srgbClr val="005AA9"/>
          </a:solidFill>
          <a:latin typeface="+mj-lt"/>
          <a:ea typeface="+mj-ea"/>
          <a:cs typeface="+mj-cs"/>
        </a:defRPr>
      </a:lvl1pPr>
      <a:lvl2pPr algn="l" defTabSz="1041400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2pPr>
      <a:lvl3pPr algn="l" defTabSz="1041400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3pPr>
      <a:lvl4pPr algn="l" defTabSz="1041400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4pPr>
      <a:lvl5pPr algn="l" defTabSz="1041400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5pPr>
      <a:lvl6pPr marL="457200" algn="l" defTabSz="1041400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6pPr>
      <a:lvl7pPr marL="914400" algn="l" defTabSz="1041400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7pPr>
      <a:lvl8pPr marL="1371600" algn="l" defTabSz="1041400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8pPr>
      <a:lvl9pPr marL="1828800" algn="l" defTabSz="1041400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9pPr>
    </p:titleStyle>
    <p:bodyStyle>
      <a:lvl1pPr marL="361950" indent="-361950" algn="l" defTabSz="1041400" rtl="0" eaLnBrk="0" fontAlgn="base" hangingPunct="0">
        <a:spcBef>
          <a:spcPct val="20000"/>
        </a:spcBef>
        <a:spcAft>
          <a:spcPct val="0"/>
        </a:spcAft>
        <a:buFont typeface="+mj-lt"/>
        <a:defRPr sz="3700" kern="1200">
          <a:solidFill>
            <a:srgbClr val="005AA9"/>
          </a:solidFill>
          <a:latin typeface="+mj-lt"/>
          <a:ea typeface="+mn-ea"/>
          <a:cs typeface="+mn-cs"/>
        </a:defRPr>
      </a:lvl1pPr>
      <a:lvl2pPr marL="361950" indent="95250" algn="l" defTabSz="10414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400" kern="1200">
          <a:solidFill>
            <a:srgbClr val="504F53"/>
          </a:solidFill>
          <a:latin typeface="+mj-lt"/>
          <a:ea typeface="+mn-ea"/>
          <a:cs typeface="+mn-cs"/>
        </a:defRPr>
      </a:lvl2pPr>
      <a:lvl3pPr marL="711200" indent="-258763" algn="l" defTabSz="10414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504F53"/>
          </a:solidFill>
          <a:latin typeface="+mj-lt"/>
          <a:ea typeface="+mn-ea"/>
          <a:cs typeface="+mn-cs"/>
        </a:defRPr>
      </a:lvl3pPr>
      <a:lvl4pPr marL="1600200" indent="-1241425" algn="just" defTabSz="1041400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pitchFamily="34" charset="0"/>
        <a:defRPr sz="1600" kern="1200">
          <a:solidFill>
            <a:srgbClr val="504F53"/>
          </a:solidFill>
          <a:latin typeface="+mj-lt"/>
          <a:ea typeface="+mn-ea"/>
          <a:cs typeface="+mn-cs"/>
        </a:defRPr>
      </a:lvl4pPr>
      <a:lvl5pPr marL="1431925" indent="396875" algn="l" defTabSz="1041400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pitchFamily="34" charset="0"/>
        <a:defRPr sz="1400" kern="1200">
          <a:solidFill>
            <a:srgbClr val="8D8C90"/>
          </a:solidFill>
          <a:latin typeface="+mj-lt"/>
          <a:ea typeface="+mn-ea"/>
          <a:cs typeface="+mn-cs"/>
        </a:defRPr>
      </a:lvl5pPr>
      <a:lvl6pPr marL="2867392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8735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080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1424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344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688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032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376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6719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064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9408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0751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13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4063" y="5221288"/>
            <a:ext cx="534987" cy="210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6131" name="Рисунок 6" descr="C:\Users\panova_ea\Desktop\ФНС\Новая папка\word\jpg\true-logo-FN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325" y="901700"/>
            <a:ext cx="1584325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522288" y="344488"/>
            <a:ext cx="9686925" cy="6985000"/>
          </a:xfrm>
          <a:prstGeom prst="rect">
            <a:avLst/>
          </a:prstGeom>
          <a:solidFill>
            <a:schemeClr val="bg1">
              <a:lumMod val="65000"/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4216" tIns="62118" rIns="124216" bIns="62118" anchor="ctr"/>
          <a:lstStyle/>
          <a:p>
            <a:pPr algn="ctr" defTabSz="1241518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900" dirty="0">
              <a:solidFill>
                <a:prstClr val="white"/>
              </a:solidFill>
            </a:endParaRPr>
          </a:p>
        </p:txBody>
      </p:sp>
      <p:sp>
        <p:nvSpPr>
          <p:cNvPr id="176133" name="TextBox 42"/>
          <p:cNvSpPr txBox="1">
            <a:spLocks noChangeArrowheads="1"/>
          </p:cNvSpPr>
          <p:nvPr/>
        </p:nvSpPr>
        <p:spPr bwMode="auto">
          <a:xfrm>
            <a:off x="939800" y="6580188"/>
            <a:ext cx="8813800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4216" tIns="62118" rIns="124216" bIns="62118">
            <a:spAutoFit/>
          </a:bodyPr>
          <a:lstStyle>
            <a:lvl1pPr defTabSz="1247775" eaLnBrk="0" hangingPunct="0">
              <a:spcBef>
                <a:spcPct val="20000"/>
              </a:spcBef>
              <a:buFont typeface="+mj-lt"/>
              <a:defRPr sz="4600">
                <a:solidFill>
                  <a:srgbClr val="005AA9"/>
                </a:solidFill>
                <a:latin typeface="Calibri" pitchFamily="34" charset="0"/>
              </a:defRPr>
            </a:lvl1pPr>
            <a:lvl2pPr marL="742950" indent="-285750" defTabSz="1247775" eaLnBrk="0" hangingPunct="0">
              <a:spcBef>
                <a:spcPct val="20000"/>
              </a:spcBef>
              <a:buFont typeface="Arial" pitchFamily="34" charset="0"/>
              <a:defRPr sz="2900">
                <a:solidFill>
                  <a:srgbClr val="504F53"/>
                </a:solidFill>
                <a:latin typeface="Calibri" pitchFamily="34" charset="0"/>
              </a:defRPr>
            </a:lvl2pPr>
            <a:lvl3pPr marL="1143000" indent="-228600" defTabSz="1247775" eaLnBrk="0" hangingPunct="0">
              <a:spcBef>
                <a:spcPct val="20000"/>
              </a:spcBef>
              <a:buFont typeface="Arial" pitchFamily="34" charset="0"/>
              <a:buChar char="•"/>
              <a:defRPr sz="2900">
                <a:solidFill>
                  <a:srgbClr val="504F53"/>
                </a:solidFill>
                <a:latin typeface="Calibri" pitchFamily="34" charset="0"/>
              </a:defRPr>
            </a:lvl3pPr>
            <a:lvl4pPr marL="1600200" indent="-228600" algn="just" defTabSz="1247775" eaLnBrk="0" hangingPunct="0">
              <a:lnSpc>
                <a:spcPts val="2263"/>
              </a:lnSpc>
              <a:spcBef>
                <a:spcPts val="500"/>
              </a:spcBef>
              <a:buFont typeface="Arial" pitchFamily="34" charset="0"/>
              <a:defRPr sz="2000">
                <a:solidFill>
                  <a:srgbClr val="504F53"/>
                </a:solidFill>
                <a:latin typeface="Calibri" pitchFamily="34" charset="0"/>
              </a:defRPr>
            </a:lvl4pPr>
            <a:lvl5pPr marL="2057400" indent="-228600" defTabSz="1247775" eaLnBrk="0" hangingPunct="0">
              <a:lnSpc>
                <a:spcPts val="2263"/>
              </a:lnSpc>
              <a:spcBef>
                <a:spcPts val="500"/>
              </a:spcBef>
              <a:buFont typeface="Arial" pitchFamily="34" charset="0"/>
              <a:defRPr>
                <a:solidFill>
                  <a:srgbClr val="8D8C90"/>
                </a:solidFill>
                <a:latin typeface="Calibri" pitchFamily="34" charset="0"/>
              </a:defRPr>
            </a:lvl5pPr>
            <a:lvl6pPr marL="2514600" indent="-228600" defTabSz="1247775" eaLnBrk="0" fontAlgn="base" hangingPunct="0">
              <a:lnSpc>
                <a:spcPts val="2263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D8C90"/>
                </a:solidFill>
                <a:latin typeface="Calibri" pitchFamily="34" charset="0"/>
              </a:defRPr>
            </a:lvl6pPr>
            <a:lvl7pPr marL="2971800" indent="-228600" defTabSz="1247775" eaLnBrk="0" fontAlgn="base" hangingPunct="0">
              <a:lnSpc>
                <a:spcPts val="2263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D8C90"/>
                </a:solidFill>
                <a:latin typeface="Calibri" pitchFamily="34" charset="0"/>
              </a:defRPr>
            </a:lvl7pPr>
            <a:lvl8pPr marL="3429000" indent="-228600" defTabSz="1247775" eaLnBrk="0" fontAlgn="base" hangingPunct="0">
              <a:lnSpc>
                <a:spcPts val="2263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D8C90"/>
                </a:solidFill>
                <a:latin typeface="Calibri" pitchFamily="34" charset="0"/>
              </a:defRPr>
            </a:lvl8pPr>
            <a:lvl9pPr marL="3886200" indent="-228600" defTabSz="1247775" eaLnBrk="0" fontAlgn="base" hangingPunct="0">
              <a:lnSpc>
                <a:spcPts val="2263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200" b="1" dirty="0" smtClean="0">
                <a:solidFill>
                  <a:srgbClr val="7F7F7F"/>
                </a:solidFill>
                <a:latin typeface="Arial Narrow" pitchFamily="34" charset="0"/>
              </a:rPr>
              <a:t>2020</a:t>
            </a:r>
            <a:endParaRPr lang="ru-RU" altLang="ru-RU" sz="3200" b="1" dirty="0">
              <a:solidFill>
                <a:srgbClr val="7F7F7F"/>
              </a:solidFill>
              <a:latin typeface="Arial Narrow" pitchFamily="34" charset="0"/>
            </a:endParaRPr>
          </a:p>
        </p:txBody>
      </p:sp>
      <p:sp>
        <p:nvSpPr>
          <p:cNvPr id="176134" name="TextBox 4"/>
          <p:cNvSpPr txBox="1">
            <a:spLocks noChangeArrowheads="1"/>
          </p:cNvSpPr>
          <p:nvPr/>
        </p:nvSpPr>
        <p:spPr bwMode="auto">
          <a:xfrm>
            <a:off x="1052513" y="2609850"/>
            <a:ext cx="4313237" cy="1094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827" tIns="54423" rIns="108827" bIns="54423">
            <a:spAutoFit/>
          </a:bodyPr>
          <a:lstStyle>
            <a:lvl1pPr defTabSz="1027113" eaLnBrk="0" hangingPunct="0">
              <a:spcBef>
                <a:spcPct val="20000"/>
              </a:spcBef>
              <a:buFont typeface="+mj-lt"/>
              <a:defRPr sz="4600">
                <a:solidFill>
                  <a:srgbClr val="005AA9"/>
                </a:solidFill>
                <a:latin typeface="Calibri" pitchFamily="34" charset="0"/>
              </a:defRPr>
            </a:lvl1pPr>
            <a:lvl2pPr marL="742950" indent="-285750" defTabSz="1027113" eaLnBrk="0" hangingPunct="0">
              <a:spcBef>
                <a:spcPct val="20000"/>
              </a:spcBef>
              <a:buFont typeface="Arial" pitchFamily="34" charset="0"/>
              <a:defRPr sz="2900">
                <a:solidFill>
                  <a:srgbClr val="504F53"/>
                </a:solidFill>
                <a:latin typeface="Calibri" pitchFamily="34" charset="0"/>
              </a:defRPr>
            </a:lvl2pPr>
            <a:lvl3pPr marL="1143000" indent="-228600" defTabSz="1027113" eaLnBrk="0" hangingPunct="0">
              <a:spcBef>
                <a:spcPct val="20000"/>
              </a:spcBef>
              <a:buFont typeface="Arial" pitchFamily="34" charset="0"/>
              <a:buChar char="•"/>
              <a:defRPr sz="2900">
                <a:solidFill>
                  <a:srgbClr val="504F53"/>
                </a:solidFill>
                <a:latin typeface="Calibri" pitchFamily="34" charset="0"/>
              </a:defRPr>
            </a:lvl3pPr>
            <a:lvl4pPr marL="1600200" indent="-228600" algn="just" defTabSz="1027113" eaLnBrk="0" hangingPunct="0">
              <a:lnSpc>
                <a:spcPts val="2263"/>
              </a:lnSpc>
              <a:spcBef>
                <a:spcPts val="500"/>
              </a:spcBef>
              <a:buFont typeface="Arial" pitchFamily="34" charset="0"/>
              <a:defRPr sz="2000">
                <a:solidFill>
                  <a:srgbClr val="504F53"/>
                </a:solidFill>
                <a:latin typeface="Calibri" pitchFamily="34" charset="0"/>
              </a:defRPr>
            </a:lvl4pPr>
            <a:lvl5pPr marL="2057400" indent="-228600" defTabSz="1027113" eaLnBrk="0" hangingPunct="0">
              <a:lnSpc>
                <a:spcPts val="2263"/>
              </a:lnSpc>
              <a:spcBef>
                <a:spcPts val="500"/>
              </a:spcBef>
              <a:buFont typeface="Arial" pitchFamily="34" charset="0"/>
              <a:defRPr>
                <a:solidFill>
                  <a:srgbClr val="8D8C90"/>
                </a:solidFill>
                <a:latin typeface="Calibri" pitchFamily="34" charset="0"/>
              </a:defRPr>
            </a:lvl5pPr>
            <a:lvl6pPr marL="2514600" indent="-228600" defTabSz="1027113" eaLnBrk="0" fontAlgn="base" hangingPunct="0">
              <a:lnSpc>
                <a:spcPts val="2263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D8C90"/>
                </a:solidFill>
                <a:latin typeface="Calibri" pitchFamily="34" charset="0"/>
              </a:defRPr>
            </a:lvl6pPr>
            <a:lvl7pPr marL="2971800" indent="-228600" defTabSz="1027113" eaLnBrk="0" fontAlgn="base" hangingPunct="0">
              <a:lnSpc>
                <a:spcPts val="2263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D8C90"/>
                </a:solidFill>
                <a:latin typeface="Calibri" pitchFamily="34" charset="0"/>
              </a:defRPr>
            </a:lvl7pPr>
            <a:lvl8pPr marL="3429000" indent="-228600" defTabSz="1027113" eaLnBrk="0" fontAlgn="base" hangingPunct="0">
              <a:lnSpc>
                <a:spcPts val="2263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D8C90"/>
                </a:solidFill>
                <a:latin typeface="Calibri" pitchFamily="34" charset="0"/>
              </a:defRPr>
            </a:lvl8pPr>
            <a:lvl9pPr marL="3886200" indent="-228600" defTabSz="1027113" eaLnBrk="0" fontAlgn="base" hangingPunct="0">
              <a:lnSpc>
                <a:spcPts val="2263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sz="2000" dirty="0" smtClean="0">
                <a:solidFill>
                  <a:srgbClr val="104E72"/>
                </a:solidFill>
                <a:cs typeface="Arial" pitchFamily="34" charset="0"/>
              </a:rPr>
              <a:t>Начальник правового отдела </a:t>
            </a:r>
            <a:r>
              <a:rPr lang="ru-RU" sz="2000" dirty="0">
                <a:solidFill>
                  <a:srgbClr val="104E72"/>
                </a:solidFill>
                <a:cs typeface="Arial" pitchFamily="34" charset="0"/>
              </a:rPr>
              <a:t>УФНС России по Новгородской области</a:t>
            </a:r>
          </a:p>
          <a:p>
            <a:pPr eaLnBrk="1" hangingPunct="1"/>
            <a:r>
              <a:rPr lang="ru-RU" sz="2000" dirty="0" smtClean="0">
                <a:solidFill>
                  <a:srgbClr val="104E72"/>
                </a:solidFill>
                <a:cs typeface="Arial" pitchFamily="34" charset="0"/>
              </a:rPr>
              <a:t>М.В. </a:t>
            </a:r>
            <a:r>
              <a:rPr lang="ru-RU" sz="2000" dirty="0" err="1" smtClean="0">
                <a:solidFill>
                  <a:srgbClr val="104E72"/>
                </a:solidFill>
                <a:cs typeface="Arial" pitchFamily="34" charset="0"/>
              </a:rPr>
              <a:t>Семерня</a:t>
            </a:r>
            <a:endParaRPr lang="ru-RU" sz="2000" dirty="0">
              <a:solidFill>
                <a:srgbClr val="104E72"/>
              </a:solidFill>
              <a:cs typeface="Arial" pitchFamily="34" charset="0"/>
            </a:endParaRPr>
          </a:p>
        </p:txBody>
      </p:sp>
      <p:sp>
        <p:nvSpPr>
          <p:cNvPr id="176135" name="TextBox 42"/>
          <p:cNvSpPr txBox="1">
            <a:spLocks noChangeArrowheads="1"/>
          </p:cNvSpPr>
          <p:nvPr/>
        </p:nvSpPr>
        <p:spPr bwMode="auto">
          <a:xfrm>
            <a:off x="649288" y="4522788"/>
            <a:ext cx="9394825" cy="1771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27" tIns="54423" rIns="108827" bIns="54423">
            <a:spAutoFit/>
          </a:bodyPr>
          <a:lstStyle>
            <a:lvl1pPr defTabSz="1027113" eaLnBrk="0" hangingPunct="0">
              <a:spcBef>
                <a:spcPct val="20000"/>
              </a:spcBef>
              <a:buFont typeface="+mj-lt"/>
              <a:defRPr sz="4600">
                <a:solidFill>
                  <a:srgbClr val="005AA9"/>
                </a:solidFill>
                <a:latin typeface="Calibri" pitchFamily="34" charset="0"/>
              </a:defRPr>
            </a:lvl1pPr>
            <a:lvl2pPr marL="742950" indent="-285750" defTabSz="1027113" eaLnBrk="0" hangingPunct="0">
              <a:spcBef>
                <a:spcPct val="20000"/>
              </a:spcBef>
              <a:buFont typeface="Arial" pitchFamily="34" charset="0"/>
              <a:defRPr sz="2900">
                <a:solidFill>
                  <a:srgbClr val="504F53"/>
                </a:solidFill>
                <a:latin typeface="Calibri" pitchFamily="34" charset="0"/>
              </a:defRPr>
            </a:lvl2pPr>
            <a:lvl3pPr marL="1143000" indent="-228600" defTabSz="1027113" eaLnBrk="0" hangingPunct="0">
              <a:spcBef>
                <a:spcPct val="20000"/>
              </a:spcBef>
              <a:buFont typeface="Arial" pitchFamily="34" charset="0"/>
              <a:buChar char="•"/>
              <a:defRPr sz="2900">
                <a:solidFill>
                  <a:srgbClr val="504F53"/>
                </a:solidFill>
                <a:latin typeface="Calibri" pitchFamily="34" charset="0"/>
              </a:defRPr>
            </a:lvl3pPr>
            <a:lvl4pPr marL="1600200" indent="-228600" algn="just" defTabSz="1027113" eaLnBrk="0" hangingPunct="0">
              <a:lnSpc>
                <a:spcPts val="2263"/>
              </a:lnSpc>
              <a:spcBef>
                <a:spcPts val="500"/>
              </a:spcBef>
              <a:buFont typeface="Arial" pitchFamily="34" charset="0"/>
              <a:defRPr sz="2000">
                <a:solidFill>
                  <a:srgbClr val="504F53"/>
                </a:solidFill>
                <a:latin typeface="Calibri" pitchFamily="34" charset="0"/>
              </a:defRPr>
            </a:lvl4pPr>
            <a:lvl5pPr marL="2057400" indent="-228600" defTabSz="1027113" eaLnBrk="0" hangingPunct="0">
              <a:lnSpc>
                <a:spcPts val="2263"/>
              </a:lnSpc>
              <a:spcBef>
                <a:spcPts val="500"/>
              </a:spcBef>
              <a:buFont typeface="Arial" pitchFamily="34" charset="0"/>
              <a:defRPr>
                <a:solidFill>
                  <a:srgbClr val="8D8C90"/>
                </a:solidFill>
                <a:latin typeface="Calibri" pitchFamily="34" charset="0"/>
              </a:defRPr>
            </a:lvl5pPr>
            <a:lvl6pPr marL="2514600" indent="-228600" defTabSz="1027113" eaLnBrk="0" fontAlgn="base" hangingPunct="0">
              <a:lnSpc>
                <a:spcPts val="2263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D8C90"/>
                </a:solidFill>
                <a:latin typeface="Calibri" pitchFamily="34" charset="0"/>
              </a:defRPr>
            </a:lvl6pPr>
            <a:lvl7pPr marL="2971800" indent="-228600" defTabSz="1027113" eaLnBrk="0" fontAlgn="base" hangingPunct="0">
              <a:lnSpc>
                <a:spcPts val="2263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D8C90"/>
                </a:solidFill>
                <a:latin typeface="Calibri" pitchFamily="34" charset="0"/>
              </a:defRPr>
            </a:lvl7pPr>
            <a:lvl8pPr marL="3429000" indent="-228600" defTabSz="1027113" eaLnBrk="0" fontAlgn="base" hangingPunct="0">
              <a:lnSpc>
                <a:spcPts val="2263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D8C90"/>
                </a:solidFill>
                <a:latin typeface="Calibri" pitchFamily="34" charset="0"/>
              </a:defRPr>
            </a:lvl8pPr>
            <a:lvl9pPr marL="3886200" indent="-228600" defTabSz="1027113" eaLnBrk="0" fontAlgn="base" hangingPunct="0">
              <a:lnSpc>
                <a:spcPts val="2263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sz="3600" b="1" dirty="0" smtClean="0">
                <a:solidFill>
                  <a:srgbClr val="104E72"/>
                </a:solidFill>
                <a:cs typeface="Aharoni" pitchFamily="2" charset="-79"/>
              </a:rPr>
              <a:t>Привлечение лиц к административной ответственности в сфере налоговых правонарушений</a:t>
            </a:r>
            <a:endParaRPr lang="ru-RU" sz="3600" b="1" dirty="0">
              <a:solidFill>
                <a:srgbClr val="104E72"/>
              </a:solidFill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6416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6220" y="180231"/>
            <a:ext cx="8561139" cy="2232248"/>
          </a:xfrm>
        </p:spPr>
        <p:txBody>
          <a:bodyPr/>
          <a:lstStyle/>
          <a:p>
            <a:pPr algn="ctr"/>
            <a:r>
              <a:rPr lang="ru-RU" sz="1800" dirty="0"/>
              <a:t>Порядок привлечения к административной ответственности</a:t>
            </a:r>
            <a:br>
              <a:rPr lang="ru-RU" sz="1800" dirty="0"/>
            </a:br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A0B6C9-1876-4743-9B14-C57DF3D2879A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990041468"/>
              </p:ext>
            </p:extLst>
          </p:nvPr>
        </p:nvGraphicFramePr>
        <p:xfrm>
          <a:off x="738188" y="828303"/>
          <a:ext cx="9505056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0838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8" y="612279"/>
            <a:ext cx="8921176" cy="6483846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Рассмотрение </a:t>
            </a:r>
            <a:r>
              <a:rPr lang="ru-RU" b="1" dirty="0">
                <a:solidFill>
                  <a:srgbClr val="002060"/>
                </a:solidFill>
              </a:rPr>
              <a:t>дела об административном </a:t>
            </a:r>
            <a:r>
              <a:rPr lang="ru-RU" b="1" dirty="0" smtClean="0">
                <a:solidFill>
                  <a:srgbClr val="002060"/>
                </a:solidFill>
              </a:rPr>
              <a:t>правонарушении</a:t>
            </a:r>
          </a:p>
          <a:p>
            <a:r>
              <a:rPr lang="ru-RU" sz="1800" b="1" dirty="0" smtClean="0">
                <a:solidFill>
                  <a:srgbClr val="002060"/>
                </a:solidFill>
              </a:rPr>
              <a:t>По </a:t>
            </a:r>
            <a:r>
              <a:rPr lang="ru-RU" sz="1800" b="1" dirty="0">
                <a:solidFill>
                  <a:srgbClr val="002060"/>
                </a:solidFill>
              </a:rPr>
              <a:t>результатам </a:t>
            </a:r>
            <a:r>
              <a:rPr lang="ru-RU" sz="1800" b="1" dirty="0" smtClean="0">
                <a:solidFill>
                  <a:srgbClr val="002060"/>
                </a:solidFill>
              </a:rPr>
              <a:t>рассмотрения выносятся:</a:t>
            </a:r>
          </a:p>
          <a:p>
            <a:r>
              <a:rPr lang="ru-RU" sz="1800" b="1" dirty="0">
                <a:solidFill>
                  <a:srgbClr val="002060"/>
                </a:solidFill>
              </a:rPr>
              <a:t>1) о назначении административного наказания;</a:t>
            </a:r>
          </a:p>
          <a:p>
            <a:r>
              <a:rPr lang="ru-RU" sz="1800" b="1" dirty="0">
                <a:solidFill>
                  <a:srgbClr val="002060"/>
                </a:solidFill>
              </a:rPr>
              <a:t>2) о прекращении производства по делу об административном правонарушении</a:t>
            </a:r>
            <a:r>
              <a:rPr lang="ru-RU" b="1" dirty="0">
                <a:solidFill>
                  <a:srgbClr val="002060"/>
                </a:solidFill>
              </a:rPr>
              <a:t>.</a:t>
            </a:r>
          </a:p>
          <a:p>
            <a:r>
              <a:rPr lang="ru-RU" dirty="0"/>
              <a:t> </a:t>
            </a:r>
            <a:r>
              <a:rPr lang="ru-RU" sz="1600" dirty="0" smtClean="0">
                <a:solidFill>
                  <a:srgbClr val="002060"/>
                </a:solidFill>
              </a:rPr>
              <a:t>*Постановление </a:t>
            </a:r>
            <a:r>
              <a:rPr lang="ru-RU" sz="1600" dirty="0">
                <a:solidFill>
                  <a:srgbClr val="002060"/>
                </a:solidFill>
              </a:rPr>
              <a:t>о прекращении производства по делу об административном правонарушении выносится в случае:</a:t>
            </a:r>
          </a:p>
          <a:p>
            <a:r>
              <a:rPr lang="ru-RU" sz="1600" dirty="0">
                <a:solidFill>
                  <a:srgbClr val="002060"/>
                </a:solidFill>
              </a:rPr>
              <a:t>1) наличия хотя бы одного из обстоятельств, </a:t>
            </a:r>
            <a:r>
              <a:rPr lang="ru-RU" sz="1600" dirty="0" smtClean="0">
                <a:solidFill>
                  <a:srgbClr val="002060"/>
                </a:solidFill>
              </a:rPr>
              <a:t>исключающих </a:t>
            </a:r>
            <a:r>
              <a:rPr lang="ru-RU" sz="1600" dirty="0">
                <a:solidFill>
                  <a:srgbClr val="002060"/>
                </a:solidFill>
              </a:rPr>
              <a:t>производство по делу об административном </a:t>
            </a:r>
            <a:r>
              <a:rPr lang="ru-RU" sz="1600" dirty="0" smtClean="0">
                <a:solidFill>
                  <a:srgbClr val="002060"/>
                </a:solidFill>
              </a:rPr>
              <a:t>правонарушении (ст.24.5 КоАП РФ);</a:t>
            </a:r>
            <a:endParaRPr lang="ru-RU" sz="1600" dirty="0">
              <a:solidFill>
                <a:srgbClr val="002060"/>
              </a:solidFill>
            </a:endParaRPr>
          </a:p>
          <a:p>
            <a:r>
              <a:rPr lang="ru-RU" sz="1600" dirty="0">
                <a:solidFill>
                  <a:srgbClr val="002060"/>
                </a:solidFill>
              </a:rPr>
              <a:t>2) объявления устного замечания в соответствии со статьей </a:t>
            </a:r>
            <a:r>
              <a:rPr lang="ru-RU" sz="1600" dirty="0" smtClean="0">
                <a:solidFill>
                  <a:srgbClr val="002060"/>
                </a:solidFill>
              </a:rPr>
              <a:t>2.9 КоАП РФ;</a:t>
            </a:r>
            <a:endParaRPr lang="ru-RU" sz="1600" dirty="0">
              <a:solidFill>
                <a:srgbClr val="002060"/>
              </a:solidFill>
            </a:endParaRPr>
          </a:p>
          <a:p>
            <a:r>
              <a:rPr lang="ru-RU" sz="1600" dirty="0">
                <a:solidFill>
                  <a:srgbClr val="002060"/>
                </a:solidFill>
              </a:rPr>
              <a:t>3) прекращения производства по делу и передачи материалов дела прокурору, в орган предварительного следствия или в орган дознания в случае, если в действиях (бездействии) содержатся признаки преступления;</a:t>
            </a:r>
          </a:p>
          <a:p>
            <a:r>
              <a:rPr lang="ru-RU" sz="1600" dirty="0">
                <a:solidFill>
                  <a:srgbClr val="002060"/>
                </a:solidFill>
              </a:rPr>
              <a:t>4) освобождения лица от административной </a:t>
            </a:r>
            <a:r>
              <a:rPr lang="ru-RU" sz="1600" dirty="0" smtClean="0">
                <a:solidFill>
                  <a:srgbClr val="002060"/>
                </a:solidFill>
              </a:rPr>
              <a:t>ответственности, в </a:t>
            </a:r>
            <a:r>
              <a:rPr lang="ru-RU" sz="1600" dirty="0" err="1" smtClean="0">
                <a:solidFill>
                  <a:srgbClr val="002060"/>
                </a:solidFill>
              </a:rPr>
              <a:t>т.ч</a:t>
            </a:r>
            <a:r>
              <a:rPr lang="ru-RU" sz="1600" dirty="0" smtClean="0">
                <a:solidFill>
                  <a:srgbClr val="002060"/>
                </a:solidFill>
              </a:rPr>
              <a:t>. </a:t>
            </a:r>
            <a:r>
              <a:rPr lang="ru-RU" sz="1600" dirty="0">
                <a:solidFill>
                  <a:srgbClr val="002060"/>
                </a:solidFill>
              </a:rPr>
              <a:t>за </a:t>
            </a:r>
            <a:r>
              <a:rPr lang="ru-RU" sz="1600" dirty="0" smtClean="0">
                <a:solidFill>
                  <a:srgbClr val="002060"/>
                </a:solidFill>
              </a:rPr>
              <a:t>административное </a:t>
            </a:r>
            <a:r>
              <a:rPr lang="ru-RU" sz="1600" dirty="0">
                <a:solidFill>
                  <a:srgbClr val="002060"/>
                </a:solidFill>
              </a:rPr>
              <a:t>правонарушения, </a:t>
            </a:r>
            <a:r>
              <a:rPr lang="ru-RU" sz="1600" dirty="0" smtClean="0">
                <a:solidFill>
                  <a:srgbClr val="002060"/>
                </a:solidFill>
              </a:rPr>
              <a:t>предусмотренное ст. 15.11 КоАП РФ</a:t>
            </a:r>
            <a:r>
              <a:rPr lang="ru-RU" sz="1600" dirty="0">
                <a:solidFill>
                  <a:srgbClr val="002060"/>
                </a:solidFill>
              </a:rPr>
              <a:t>, в </a:t>
            </a:r>
            <a:r>
              <a:rPr lang="ru-RU" sz="1600" dirty="0" smtClean="0">
                <a:solidFill>
                  <a:srgbClr val="002060"/>
                </a:solidFill>
              </a:rPr>
              <a:t>следующих случаях: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- представление </a:t>
            </a:r>
            <a:r>
              <a:rPr lang="ru-RU" sz="1600" dirty="0">
                <a:solidFill>
                  <a:srgbClr val="002060"/>
                </a:solidFill>
              </a:rPr>
              <a:t>уточненной налоговой декларации (расчета) и уплата на основании такой налоговой декларации (расчета) неуплаченной суммы налога (сбора) вследствие искажения данных бухгалтерского учета, а также уплата соответствующих пеней с соблюдением условий, предусмотренных статьей 81 Налогового кодекса Российской Федерации;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- исправление </a:t>
            </a:r>
            <a:r>
              <a:rPr lang="ru-RU" sz="1600" dirty="0">
                <a:solidFill>
                  <a:srgbClr val="002060"/>
                </a:solidFill>
              </a:rPr>
              <a:t>ошибки в установленном порядке (включая представление пересмотренной бухгалтерской (финансовой) отчетности) до утверждения бухгалтерской (финансовой) отчетности в установленном законодательством Российской Федерации порядке.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A0B6C9-1876-4743-9B14-C57DF3D2879A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934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A0B6C9-1876-4743-9B14-C57DF3D2879A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66180" y="540271"/>
            <a:ext cx="928903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800" dirty="0"/>
              <a:t> </a:t>
            </a:r>
            <a:r>
              <a:rPr lang="ru-RU" sz="1800" b="1" dirty="0" smtClean="0">
                <a:solidFill>
                  <a:srgbClr val="002060"/>
                </a:solidFill>
              </a:rPr>
              <a:t>Правила </a:t>
            </a:r>
            <a:r>
              <a:rPr lang="ru-RU" sz="1800" b="1" dirty="0">
                <a:solidFill>
                  <a:srgbClr val="002060"/>
                </a:solidFill>
              </a:rPr>
              <a:t>назначения административного наказания </a:t>
            </a:r>
            <a:endParaRPr lang="ru-RU" sz="1800" b="1" dirty="0" smtClean="0">
              <a:solidFill>
                <a:srgbClr val="002060"/>
              </a:solidFill>
            </a:endParaRPr>
          </a:p>
          <a:p>
            <a:pPr algn="ctr"/>
            <a:endParaRPr lang="ru-RU" sz="1800" b="1" dirty="0">
              <a:solidFill>
                <a:srgbClr val="002060"/>
              </a:solidFill>
            </a:endParaRPr>
          </a:p>
          <a:p>
            <a:pPr algn="just"/>
            <a:r>
              <a:rPr lang="ru-RU" sz="1800" dirty="0" smtClean="0">
                <a:solidFill>
                  <a:srgbClr val="002060"/>
                </a:solidFill>
              </a:rPr>
              <a:t>	При </a:t>
            </a:r>
            <a:r>
              <a:rPr lang="ru-RU" sz="1800" dirty="0">
                <a:solidFill>
                  <a:srgbClr val="002060"/>
                </a:solidFill>
              </a:rPr>
              <a:t>назначении административного наказания </a:t>
            </a:r>
            <a:r>
              <a:rPr lang="ru-RU" sz="1800" dirty="0" smtClean="0">
                <a:solidFill>
                  <a:srgbClr val="002060"/>
                </a:solidFill>
              </a:rPr>
              <a:t>учитываются </a:t>
            </a:r>
            <a:r>
              <a:rPr lang="ru-RU" sz="1800" dirty="0">
                <a:solidFill>
                  <a:srgbClr val="002060"/>
                </a:solidFill>
              </a:rPr>
              <a:t>характер совершенного </a:t>
            </a:r>
            <a:r>
              <a:rPr lang="ru-RU" sz="1800" dirty="0" smtClean="0">
                <a:solidFill>
                  <a:srgbClr val="002060"/>
                </a:solidFill>
              </a:rPr>
              <a:t>административного </a:t>
            </a:r>
            <a:r>
              <a:rPr lang="ru-RU" sz="1800" dirty="0">
                <a:solidFill>
                  <a:srgbClr val="002060"/>
                </a:solidFill>
              </a:rPr>
              <a:t>правонарушения, личность виновного, его имущественное положение, обстоятельства, смягчающие </a:t>
            </a:r>
            <a:r>
              <a:rPr lang="ru-RU" sz="1800" dirty="0" smtClean="0">
                <a:solidFill>
                  <a:srgbClr val="002060"/>
                </a:solidFill>
              </a:rPr>
              <a:t>и </a:t>
            </a:r>
            <a:r>
              <a:rPr lang="ru-RU" sz="1800" dirty="0">
                <a:solidFill>
                  <a:srgbClr val="002060"/>
                </a:solidFill>
              </a:rPr>
              <a:t>отягчающие административную ответственность. 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r>
              <a:rPr lang="ru-RU" sz="1800" dirty="0" smtClean="0">
                <a:solidFill>
                  <a:srgbClr val="002060"/>
                </a:solidFill>
              </a:rPr>
              <a:t>	Могут быть учтены исключительные обстоятельства, связанные </a:t>
            </a:r>
            <a:r>
              <a:rPr lang="ru-RU" sz="1800" dirty="0">
                <a:solidFill>
                  <a:srgbClr val="002060"/>
                </a:solidFill>
              </a:rPr>
              <a:t>с характером совершенного административного правонарушения и его последствиями, личностью и имущественным положением привлекаемого к административной ответственности физического </a:t>
            </a:r>
            <a:r>
              <a:rPr lang="ru-RU" sz="1800" dirty="0" smtClean="0">
                <a:solidFill>
                  <a:srgbClr val="002060"/>
                </a:solidFill>
              </a:rPr>
              <a:t>лица. Так, судья рассматривающий дело, может </a:t>
            </a:r>
            <a:r>
              <a:rPr lang="ru-RU" sz="1800" dirty="0">
                <a:solidFill>
                  <a:srgbClr val="002060"/>
                </a:solidFill>
              </a:rPr>
              <a:t>назначить наказание в виде административного штрафа в размере менее минимального размера административного штрафа, </a:t>
            </a:r>
            <a:r>
              <a:rPr lang="ru-RU" sz="1800" dirty="0" smtClean="0">
                <a:solidFill>
                  <a:srgbClr val="002060"/>
                </a:solidFill>
              </a:rPr>
              <a:t>в </a:t>
            </a:r>
            <a:r>
              <a:rPr lang="ru-RU" sz="1800" dirty="0">
                <a:solidFill>
                  <a:srgbClr val="002060"/>
                </a:solidFill>
              </a:rPr>
              <a:t>случае, если минимальный размер административного штрафа для граждан составляет не менее десяти тысяч рублей, а для должностных лиц - не менее пятидесяти тысяч </a:t>
            </a:r>
            <a:r>
              <a:rPr lang="ru-RU" sz="1800" dirty="0" smtClean="0">
                <a:solidFill>
                  <a:srgbClr val="002060"/>
                </a:solidFill>
              </a:rPr>
              <a:t>рублей, но </a:t>
            </a:r>
            <a:r>
              <a:rPr lang="ru-RU" sz="1800" dirty="0">
                <a:solidFill>
                  <a:srgbClr val="002060"/>
                </a:solidFill>
              </a:rPr>
              <a:t>не менее  </a:t>
            </a:r>
            <a:r>
              <a:rPr lang="ru-RU" sz="1800" dirty="0" smtClean="0">
                <a:solidFill>
                  <a:srgbClr val="002060"/>
                </a:solidFill>
              </a:rPr>
              <a:t>половины </a:t>
            </a:r>
            <a:r>
              <a:rPr lang="ru-RU" sz="1800" dirty="0">
                <a:solidFill>
                  <a:srgbClr val="002060"/>
                </a:solidFill>
              </a:rPr>
              <a:t>минимального размера административного </a:t>
            </a:r>
            <a:r>
              <a:rPr lang="ru-RU" sz="1800" dirty="0" smtClean="0">
                <a:solidFill>
                  <a:srgbClr val="002060"/>
                </a:solidFill>
              </a:rPr>
              <a:t>штрафа, установленного соответствующей статьей.</a:t>
            </a:r>
          </a:p>
          <a:p>
            <a:pPr algn="just"/>
            <a:r>
              <a:rPr lang="ru-RU" sz="1800" dirty="0" smtClean="0">
                <a:solidFill>
                  <a:srgbClr val="002060"/>
                </a:solidFill>
              </a:rPr>
              <a:t>	В случаях</a:t>
            </a:r>
            <a:r>
              <a:rPr lang="ru-RU" sz="1800" dirty="0">
                <a:solidFill>
                  <a:srgbClr val="002060"/>
                </a:solidFill>
              </a:rPr>
              <a:t>, если назначение административного наказания в виде предупреждения не предусмотрено соответствующей статьей </a:t>
            </a:r>
            <a:r>
              <a:rPr lang="ru-RU" sz="1800" dirty="0" smtClean="0">
                <a:solidFill>
                  <a:srgbClr val="002060"/>
                </a:solidFill>
              </a:rPr>
              <a:t>Кодекса об </a:t>
            </a:r>
            <a:r>
              <a:rPr lang="ru-RU" sz="1800" dirty="0">
                <a:solidFill>
                  <a:srgbClr val="002060"/>
                </a:solidFill>
              </a:rPr>
              <a:t>административных правонарушениях, административное наказание в виде административного штрафа может быть заменено </a:t>
            </a:r>
            <a:r>
              <a:rPr lang="ru-RU" sz="1800" dirty="0" smtClean="0">
                <a:solidFill>
                  <a:srgbClr val="002060"/>
                </a:solidFill>
              </a:rPr>
              <a:t>на предупреждение лицам, являющимся </a:t>
            </a:r>
            <a:r>
              <a:rPr lang="ru-RU" sz="1800" dirty="0">
                <a:solidFill>
                  <a:srgbClr val="002060"/>
                </a:solidFill>
              </a:rPr>
              <a:t>субъектами малого и среднего </a:t>
            </a:r>
            <a:r>
              <a:rPr lang="ru-RU" sz="1800" dirty="0" smtClean="0">
                <a:solidFill>
                  <a:srgbClr val="002060"/>
                </a:solidFill>
              </a:rPr>
              <a:t>предпринимательства.</a:t>
            </a:r>
            <a:endParaRPr lang="ru-RU" sz="1800" dirty="0">
              <a:solidFill>
                <a:srgbClr val="002060"/>
              </a:solidFill>
            </a:endParaRPr>
          </a:p>
          <a:p>
            <a:pPr algn="just"/>
            <a:endParaRPr lang="ru-RU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63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212" y="468263"/>
            <a:ext cx="9073008" cy="6696744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СТАТИСТИКА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A0B6C9-1876-4743-9B14-C57DF3D2879A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  <p:graphicFrame>
        <p:nvGraphicFramePr>
          <p:cNvPr id="5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307073"/>
              </p:ext>
            </p:extLst>
          </p:nvPr>
        </p:nvGraphicFramePr>
        <p:xfrm>
          <a:off x="3125638" y="540271"/>
          <a:ext cx="4913771" cy="46328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2184489" y="958173"/>
            <a:ext cx="6844566" cy="4349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wrap="none" lIns="91408" tIns="45704" rIns="91408" bIns="4570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914077" eaLnBrk="1" hangingPunct="1">
              <a:lnSpc>
                <a:spcPts val="3000"/>
              </a:lnSpc>
            </a:pPr>
            <a:r>
              <a:rPr lang="ru-RU" alt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лиц, подвергнутых административному наказанию</a:t>
            </a:r>
          </a:p>
        </p:txBody>
      </p:sp>
      <p:sp>
        <p:nvSpPr>
          <p:cNvPr id="7" name="Text Box 29"/>
          <p:cNvSpPr txBox="1">
            <a:spLocks noChangeArrowheads="1"/>
          </p:cNvSpPr>
          <p:nvPr/>
        </p:nvSpPr>
        <p:spPr bwMode="auto">
          <a:xfrm>
            <a:off x="3413743" y="1476375"/>
            <a:ext cx="697562" cy="47702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wrap="none" lIns="91408" tIns="45704" rIns="91408" bIns="4570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914077" eaLnBrk="1" hangingPunct="1">
              <a:lnSpc>
                <a:spcPts val="3000"/>
              </a:lnSpc>
            </a:pPr>
            <a:r>
              <a:rPr lang="ru-RU" alt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</a:t>
            </a:r>
          </a:p>
        </p:txBody>
      </p:sp>
      <p:sp>
        <p:nvSpPr>
          <p:cNvPr id="8" name="Text Box 29"/>
          <p:cNvSpPr txBox="1">
            <a:spLocks noChangeArrowheads="1"/>
          </p:cNvSpPr>
          <p:nvPr/>
        </p:nvSpPr>
        <p:spPr bwMode="auto">
          <a:xfrm>
            <a:off x="7434932" y="1476374"/>
            <a:ext cx="697562" cy="47702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wrap="none" lIns="91408" tIns="45704" rIns="91408" bIns="4570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914077" eaLnBrk="1" hangingPunct="1">
              <a:lnSpc>
                <a:spcPts val="3000"/>
              </a:lnSpc>
            </a:pPr>
            <a:r>
              <a:rPr lang="ru-RU" altLang="ru-RU" sz="2000" b="1" dirty="0" smtClean="0">
                <a:solidFill>
                  <a:srgbClr val="0035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</a:p>
        </p:txBody>
      </p:sp>
      <p:sp>
        <p:nvSpPr>
          <p:cNvPr id="9" name="Text Box 29"/>
          <p:cNvSpPr txBox="1">
            <a:spLocks noChangeArrowheads="1"/>
          </p:cNvSpPr>
          <p:nvPr/>
        </p:nvSpPr>
        <p:spPr bwMode="auto">
          <a:xfrm>
            <a:off x="6354812" y="1910171"/>
            <a:ext cx="714526" cy="4770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91408" tIns="45704" rIns="91408" bIns="4570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914077" eaLnBrk="1" hangingPunct="1">
              <a:lnSpc>
                <a:spcPts val="3000"/>
              </a:lnSpc>
            </a:pPr>
            <a:r>
              <a:rPr lang="ru-RU" alt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337</a:t>
            </a: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4698628" y="2628503"/>
            <a:ext cx="684738" cy="4770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91408" tIns="45704" rIns="91408" bIns="4570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914077" eaLnBrk="1" hangingPunct="1">
              <a:lnSpc>
                <a:spcPts val="3000"/>
              </a:lnSpc>
            </a:pPr>
            <a:r>
              <a:rPr lang="ru-RU" alt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787</a:t>
            </a:r>
          </a:p>
        </p:txBody>
      </p:sp>
      <p:graphicFrame>
        <p:nvGraphicFramePr>
          <p:cNvPr id="11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7953634"/>
              </p:ext>
            </p:extLst>
          </p:nvPr>
        </p:nvGraphicFramePr>
        <p:xfrm>
          <a:off x="378148" y="3708623"/>
          <a:ext cx="4913771" cy="46328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3155950"/>
              </p:ext>
            </p:extLst>
          </p:nvPr>
        </p:nvGraphicFramePr>
        <p:xfrm>
          <a:off x="5490716" y="3780631"/>
          <a:ext cx="4913771" cy="46328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Text Box 29"/>
          <p:cNvSpPr txBox="1">
            <a:spLocks noChangeArrowheads="1"/>
          </p:cNvSpPr>
          <p:nvPr/>
        </p:nvSpPr>
        <p:spPr bwMode="auto">
          <a:xfrm>
            <a:off x="2759404" y="4068663"/>
            <a:ext cx="5538439" cy="47702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wrap="none" lIns="91408" tIns="45704" rIns="91408" bIns="4570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914077" eaLnBrk="1" hangingPunct="1">
              <a:lnSpc>
                <a:spcPts val="3000"/>
              </a:lnSpc>
            </a:pPr>
            <a:r>
              <a:rPr lang="ru-RU" alt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применённых административных наказаний</a:t>
            </a:r>
          </a:p>
        </p:txBody>
      </p:sp>
      <p:sp>
        <p:nvSpPr>
          <p:cNvPr id="14" name="Text Box 29"/>
          <p:cNvSpPr txBox="1">
            <a:spLocks noChangeArrowheads="1"/>
          </p:cNvSpPr>
          <p:nvPr/>
        </p:nvSpPr>
        <p:spPr bwMode="auto">
          <a:xfrm>
            <a:off x="830908" y="4265111"/>
            <a:ext cx="800154" cy="47702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wrap="none" lIns="91408" tIns="45704" rIns="91408" bIns="4570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914077" eaLnBrk="1" hangingPunct="1">
              <a:lnSpc>
                <a:spcPts val="3000"/>
              </a:lnSpc>
            </a:pPr>
            <a:r>
              <a:rPr lang="ru-RU" alt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</a:t>
            </a:r>
          </a:p>
        </p:txBody>
      </p:sp>
      <p:sp>
        <p:nvSpPr>
          <p:cNvPr id="16" name="Text Box 29"/>
          <p:cNvSpPr txBox="1">
            <a:spLocks noChangeArrowheads="1"/>
          </p:cNvSpPr>
          <p:nvPr/>
        </p:nvSpPr>
        <p:spPr bwMode="auto">
          <a:xfrm>
            <a:off x="9111829" y="4265110"/>
            <a:ext cx="800154" cy="47702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wrap="none" lIns="91408" tIns="45704" rIns="91408" bIns="4570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914077" eaLnBrk="1" hangingPunct="1">
              <a:lnSpc>
                <a:spcPts val="3000"/>
              </a:lnSpc>
            </a:pPr>
            <a:r>
              <a:rPr lang="ru-RU" alt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</a:p>
        </p:txBody>
      </p:sp>
      <p:sp>
        <p:nvSpPr>
          <p:cNvPr id="20" name="Text Box 29"/>
          <p:cNvSpPr txBox="1">
            <a:spLocks noChangeArrowheads="1"/>
          </p:cNvSpPr>
          <p:nvPr/>
        </p:nvSpPr>
        <p:spPr bwMode="auto">
          <a:xfrm>
            <a:off x="1631062" y="5796856"/>
            <a:ext cx="2235052" cy="12464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91408" tIns="45704" rIns="91408" bIns="4570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914077" eaLnBrk="1" hangingPunct="1">
              <a:lnSpc>
                <a:spcPts val="3000"/>
              </a:lnSpc>
            </a:pPr>
            <a:r>
              <a:rPr lang="ru-RU" alt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443 административных </a:t>
            </a:r>
          </a:p>
          <a:p>
            <a:pPr algn="ctr" defTabSz="914077" eaLnBrk="1" hangingPunct="1">
              <a:lnSpc>
                <a:spcPts val="3000"/>
              </a:lnSpc>
            </a:pPr>
            <a:r>
              <a:rPr lang="ru-RU" alt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штрафа</a:t>
            </a:r>
          </a:p>
        </p:txBody>
      </p:sp>
      <p:sp>
        <p:nvSpPr>
          <p:cNvPr id="23" name="Text Box 29"/>
          <p:cNvSpPr txBox="1">
            <a:spLocks noChangeArrowheads="1"/>
          </p:cNvSpPr>
          <p:nvPr/>
        </p:nvSpPr>
        <p:spPr bwMode="auto">
          <a:xfrm>
            <a:off x="1631062" y="5004767"/>
            <a:ext cx="2560059" cy="44092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91408" tIns="45704" rIns="91408" bIns="4570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914077" eaLnBrk="1" hangingPunct="1">
              <a:lnSpc>
                <a:spcPts val="3000"/>
              </a:lnSpc>
            </a:pPr>
            <a:r>
              <a:rPr lang="ru-RU" alt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344 предупреждения</a:t>
            </a:r>
          </a:p>
        </p:txBody>
      </p:sp>
      <p:sp>
        <p:nvSpPr>
          <p:cNvPr id="24" name="Text Box 29"/>
          <p:cNvSpPr txBox="1">
            <a:spLocks noChangeArrowheads="1"/>
          </p:cNvSpPr>
          <p:nvPr/>
        </p:nvSpPr>
        <p:spPr bwMode="auto">
          <a:xfrm>
            <a:off x="6852464" y="5004767"/>
            <a:ext cx="2560060" cy="4770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91408" tIns="45704" rIns="91408" bIns="4570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914077" eaLnBrk="1" hangingPunct="1">
              <a:lnSpc>
                <a:spcPts val="3000"/>
              </a:lnSpc>
            </a:pPr>
            <a:r>
              <a:rPr lang="ru-RU" alt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141 предупреждения</a:t>
            </a:r>
          </a:p>
        </p:txBody>
      </p:sp>
      <p:sp>
        <p:nvSpPr>
          <p:cNvPr id="25" name="Text Box 29"/>
          <p:cNvSpPr txBox="1">
            <a:spLocks noChangeArrowheads="1"/>
          </p:cNvSpPr>
          <p:nvPr/>
        </p:nvSpPr>
        <p:spPr bwMode="auto">
          <a:xfrm>
            <a:off x="6794003" y="5796856"/>
            <a:ext cx="2235052" cy="12464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91408" tIns="45704" rIns="91408" bIns="4570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914077" eaLnBrk="1" hangingPunct="1">
              <a:lnSpc>
                <a:spcPts val="3000"/>
              </a:lnSpc>
            </a:pPr>
            <a:r>
              <a:rPr lang="ru-RU" alt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196 административных </a:t>
            </a:r>
          </a:p>
          <a:p>
            <a:pPr algn="ctr" defTabSz="914077" eaLnBrk="1" hangingPunct="1">
              <a:lnSpc>
                <a:spcPts val="3000"/>
              </a:lnSpc>
            </a:pPr>
            <a:r>
              <a:rPr lang="ru-RU" alt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штрафов</a:t>
            </a:r>
          </a:p>
        </p:txBody>
      </p:sp>
    </p:spTree>
    <p:extLst>
      <p:ext uri="{BB962C8B-B14F-4D97-AF65-F5344CB8AC3E}">
        <p14:creationId xmlns:p14="http://schemas.microsoft.com/office/powerpoint/2010/main" val="420319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212" y="468263"/>
            <a:ext cx="9073008" cy="936104"/>
          </a:xfrm>
        </p:spPr>
        <p:txBody>
          <a:bodyPr/>
          <a:lstStyle/>
          <a:p>
            <a:pPr algn="just"/>
            <a:r>
              <a:rPr lang="ru-RU" sz="1800" b="1" dirty="0">
                <a:solidFill>
                  <a:srgbClr val="002060"/>
                </a:solidFill>
              </a:rPr>
              <a:t>Административным правонарушением </a:t>
            </a:r>
            <a:r>
              <a:rPr lang="ru-RU" sz="1800" dirty="0">
                <a:solidFill>
                  <a:srgbClr val="002060"/>
                </a:solidFill>
              </a:rPr>
              <a:t>признается противоправное, виновное действие (бездействие) физического или юридического лица, за </a:t>
            </a:r>
            <a:r>
              <a:rPr lang="ru-RU" sz="1800" dirty="0" smtClean="0">
                <a:solidFill>
                  <a:srgbClr val="002060"/>
                </a:solidFill>
              </a:rPr>
              <a:t>которые </a:t>
            </a:r>
            <a:r>
              <a:rPr lang="ru-RU" sz="1800" dirty="0">
                <a:solidFill>
                  <a:srgbClr val="002060"/>
                </a:solidFill>
              </a:rPr>
              <a:t>установлена административная ответственность (ст.2.1 КоАП РФ).</a:t>
            </a:r>
          </a:p>
          <a:p>
            <a:pPr algn="just"/>
            <a:r>
              <a:rPr lang="ru-RU" sz="1800" b="1" dirty="0" smtClean="0">
                <a:solidFill>
                  <a:srgbClr val="002060"/>
                </a:solidFill>
              </a:rPr>
              <a:t>Субъектами административной ответственности, </a:t>
            </a:r>
            <a:r>
              <a:rPr lang="ru-RU" sz="1800" dirty="0" smtClean="0">
                <a:solidFill>
                  <a:srgbClr val="002060"/>
                </a:solidFill>
              </a:rPr>
              <a:t>за правонарушения в области налогового законодательства, являются должностные лица </a:t>
            </a:r>
            <a:r>
              <a:rPr lang="ru-RU" sz="1800" dirty="0">
                <a:solidFill>
                  <a:srgbClr val="002060"/>
                </a:solidFill>
              </a:rPr>
              <a:t>организаций (например: руководитель, главный бухгалтер</a:t>
            </a:r>
            <a:r>
              <a:rPr lang="ru-RU" sz="1800" dirty="0" smtClean="0">
                <a:solidFill>
                  <a:srgbClr val="002060"/>
                </a:solidFill>
              </a:rPr>
              <a:t>).</a:t>
            </a:r>
          </a:p>
          <a:p>
            <a:pPr algn="just"/>
            <a:endParaRPr lang="ru-RU" sz="1800" dirty="0">
              <a:solidFill>
                <a:srgbClr val="002060"/>
              </a:solidFill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026220" y="2236506"/>
            <a:ext cx="9361040" cy="5328592"/>
          </a:xfrm>
        </p:spPr>
        <p:txBody>
          <a:bodyPr/>
          <a:lstStyle/>
          <a:p>
            <a:pPr lvl="0" indent="269875" defTabSz="457207" eaLnBrk="1" fontAlgn="auto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defRPr/>
            </a:pPr>
            <a:r>
              <a:rPr lang="ru-RU" sz="1800" cap="none" dirty="0" smtClean="0">
                <a:solidFill>
                  <a:srgbClr val="002060"/>
                </a:solidFill>
              </a:rPr>
              <a:t>Должностное </a:t>
            </a:r>
            <a:r>
              <a:rPr lang="ru-RU" sz="1800" cap="none" dirty="0">
                <a:solidFill>
                  <a:srgbClr val="002060"/>
                </a:solidFill>
              </a:rPr>
              <a:t>лицо</a:t>
            </a:r>
            <a:r>
              <a:rPr lang="ru-RU" sz="1800" b="0" cap="none" dirty="0">
                <a:solidFill>
                  <a:srgbClr val="002060"/>
                </a:solidFill>
              </a:rPr>
              <a:t> — это лицо, постоянно, временно или в соответствии со специальными полномочиями осуществляющее функции представителя власти, т.е. наделенное в установленном законом порядке распорядительными полномочиями в отношении лиц, не находящихся в служебной зависимости от него, а равно лицо, выполняющее организационно-распорядительные или административно-хозяйственные функции в организациях.</a:t>
            </a:r>
            <a:br>
              <a:rPr lang="ru-RU" sz="1800" b="0" cap="none" dirty="0">
                <a:solidFill>
                  <a:srgbClr val="002060"/>
                </a:solidFill>
              </a:rPr>
            </a:br>
            <a:r>
              <a:rPr lang="ru-RU" sz="2800" cap="none" dirty="0" smtClean="0">
                <a:solidFill>
                  <a:srgbClr val="002060"/>
                </a:solidFill>
              </a:rPr>
              <a:t>*</a:t>
            </a:r>
            <a:r>
              <a:rPr lang="ru-RU" sz="1800" b="0" cap="none" dirty="0" smtClean="0">
                <a:solidFill>
                  <a:srgbClr val="002060"/>
                </a:solidFill>
              </a:rPr>
              <a:t>Лица</a:t>
            </a:r>
            <a:r>
              <a:rPr lang="ru-RU" sz="1800" b="0" cap="none" dirty="0">
                <a:solidFill>
                  <a:srgbClr val="002060"/>
                </a:solidFill>
              </a:rPr>
              <a:t>, осуществляющие предпринимательскую деятельность без образования юридического лица, за нарушение законодательства о налогах и сборах несут только налоговую ответственность и не привлекаются к административной ответственности как должностные </a:t>
            </a:r>
            <a:r>
              <a:rPr lang="ru-RU" sz="1800" b="0" cap="none" dirty="0" smtClean="0">
                <a:solidFill>
                  <a:srgbClr val="002060"/>
                </a:solidFill>
              </a:rPr>
              <a:t>лица (ст. 2.4, 15.3 КоАП РФ).</a:t>
            </a:r>
            <a:r>
              <a:rPr lang="ru-RU" altLang="ru-RU" sz="2000" dirty="0"/>
              <a:t/>
            </a:r>
            <a:br>
              <a:rPr lang="ru-RU" altLang="ru-RU" sz="2000" dirty="0"/>
            </a:br>
            <a:r>
              <a:rPr lang="ru-RU" sz="2400" cap="none" dirty="0" smtClean="0">
                <a:solidFill>
                  <a:srgbClr val="002060"/>
                </a:solidFill>
              </a:rPr>
              <a:t>* </a:t>
            </a:r>
            <a:r>
              <a:rPr lang="ru-RU" sz="1800" b="0" cap="none" dirty="0">
                <a:solidFill>
                  <a:srgbClr val="002060"/>
                </a:solidFill>
              </a:rPr>
              <a:t>За непредставление  (несообщение) сведений, необходимых для осуществления налогового </a:t>
            </a:r>
            <a:r>
              <a:rPr lang="ru-RU" sz="1800" b="0" cap="none" dirty="0" smtClean="0">
                <a:solidFill>
                  <a:srgbClr val="002060"/>
                </a:solidFill>
              </a:rPr>
              <a:t>контроля предусмотрена ответственность не только должностных лиц, но и граждан (ч. 1 ст.15.6 КоАП РФ).  </a:t>
            </a:r>
            <a:endParaRPr lang="ru-RU" alt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255087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6" name="Номер слайда 3"/>
          <p:cNvSpPr txBox="1">
            <a:spLocks noGrp="1"/>
          </p:cNvSpPr>
          <p:nvPr/>
        </p:nvSpPr>
        <p:spPr bwMode="auto">
          <a:xfrm>
            <a:off x="9736138" y="6661151"/>
            <a:ext cx="723900" cy="696913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/>
        </p:spPr>
        <p:txBody>
          <a:bodyPr lIns="104233" tIns="52116" rIns="104233" bIns="52116" anchor="ctr"/>
          <a:lstStyle/>
          <a:p>
            <a:pPr algn="ctr">
              <a:lnSpc>
                <a:spcPts val="2400"/>
              </a:lnSpc>
              <a:defRPr/>
            </a:pPr>
            <a:fld id="{1CFDAD2F-74E5-43A8-A713-6591726E52F1}" type="slidenum">
              <a:rPr lang="ru-RU" sz="2400">
                <a:solidFill>
                  <a:schemeClr val="bg1"/>
                </a:solidFill>
                <a:latin typeface="+mn-lt"/>
              </a:rPr>
              <a:pPr algn="ctr">
                <a:lnSpc>
                  <a:spcPts val="2400"/>
                </a:lnSpc>
                <a:defRPr/>
              </a:pPr>
              <a:t>3</a:t>
            </a:fld>
            <a:endParaRPr lang="ru-RU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6" name="Text Box 35"/>
          <p:cNvSpPr txBox="1">
            <a:spLocks noChangeArrowheads="1"/>
          </p:cNvSpPr>
          <p:nvPr/>
        </p:nvSpPr>
        <p:spPr bwMode="auto">
          <a:xfrm>
            <a:off x="882205" y="612279"/>
            <a:ext cx="8928992" cy="1131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4" tIns="45712" rIns="91424" bIns="45712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defTabSz="914239" eaLnBrk="1" hangingPunct="1">
              <a:lnSpc>
                <a:spcPts val="2700"/>
              </a:lnSpc>
            </a:pPr>
            <a:r>
              <a:rPr lang="ru-RU" altLang="ru-RU" sz="20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Налоговое правонарушение - </a:t>
            </a:r>
            <a:r>
              <a:rPr lang="ru-RU" altLang="ru-RU" sz="20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это действие (бездействие), </a:t>
            </a:r>
            <a:r>
              <a:rPr lang="ru-RU" altLang="ru-RU" sz="2000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совершаемое </a:t>
            </a:r>
            <a:r>
              <a:rPr lang="ru-RU" altLang="ru-RU" sz="20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умышленно или по неосторожности </a:t>
            </a:r>
            <a:r>
              <a:rPr lang="ru-RU" altLang="ru-RU" sz="2000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 </a:t>
            </a:r>
            <a:r>
              <a:rPr lang="ru-RU" altLang="ru-RU" sz="20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нарушение налогового законодательства и за которое в НК РФ установлена ответственность (ст. 106, п. 1 ст. 110 НК РФ).</a:t>
            </a:r>
          </a:p>
        </p:txBody>
      </p:sp>
      <p:sp>
        <p:nvSpPr>
          <p:cNvPr id="37" name="Text Box 35"/>
          <p:cNvSpPr txBox="1">
            <a:spLocks noChangeArrowheads="1"/>
          </p:cNvSpPr>
          <p:nvPr/>
        </p:nvSpPr>
        <p:spPr bwMode="auto">
          <a:xfrm>
            <a:off x="952929" y="1743342"/>
            <a:ext cx="8928992" cy="424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4" tIns="45712" rIns="91424" bIns="45712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defTabSz="914239" eaLnBrk="1" hangingPunct="1">
              <a:lnSpc>
                <a:spcPts val="2700"/>
              </a:lnSpc>
            </a:pPr>
            <a:r>
              <a:rPr lang="ru-RU" altLang="ru-RU" sz="20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2. Состав налогового </a:t>
            </a:r>
            <a:r>
              <a:rPr lang="ru-RU" altLang="ru-RU" sz="20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правонарушения образуют </a:t>
            </a:r>
            <a:r>
              <a:rPr lang="ru-RU" altLang="ru-RU" sz="2000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четыре элемента:</a:t>
            </a:r>
            <a:endParaRPr lang="ru-RU" altLang="ru-RU" sz="2000" dirty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just" defTabSz="914239" eaLnBrk="1" hangingPunct="1">
              <a:lnSpc>
                <a:spcPts val="2700"/>
              </a:lnSpc>
            </a:pPr>
            <a:r>
              <a:rPr lang="ru-RU" altLang="ru-RU" sz="18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1) объект </a:t>
            </a:r>
            <a:r>
              <a:rPr lang="ru-RU" altLang="ru-RU" sz="18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правонарушения </a:t>
            </a:r>
            <a:r>
              <a:rPr lang="ru-RU" altLang="ru-RU" sz="18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- это права и интересы государства, которым причинен ущерб. Например, право получать налоги в полном объеме, право налогового контроля;</a:t>
            </a:r>
          </a:p>
          <a:p>
            <a:pPr algn="just" defTabSz="914239" eaLnBrk="1" hangingPunct="1">
              <a:lnSpc>
                <a:spcPts val="2700"/>
              </a:lnSpc>
            </a:pPr>
            <a:r>
              <a:rPr lang="ru-RU" altLang="ru-RU" sz="18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2) объективная </a:t>
            </a:r>
            <a:r>
              <a:rPr lang="ru-RU" altLang="ru-RU" sz="18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сторона правонарушения</a:t>
            </a:r>
            <a:r>
              <a:rPr lang="ru-RU" altLang="ru-RU" sz="18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- это конкретные действия (бездействие) и обстоятельства, в которых выражено нарушение. От них зависит вид нарушения и мера ответственности.</a:t>
            </a:r>
          </a:p>
          <a:p>
            <a:pPr algn="just" defTabSz="914239" eaLnBrk="1" hangingPunct="1">
              <a:lnSpc>
                <a:spcPts val="2700"/>
              </a:lnSpc>
            </a:pPr>
            <a:r>
              <a:rPr lang="ru-RU" altLang="ru-RU" sz="2000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3) субъект </a:t>
            </a:r>
            <a:r>
              <a:rPr lang="ru-RU" altLang="ru-RU" sz="20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правонарушения - </a:t>
            </a:r>
            <a:r>
              <a:rPr lang="ru-RU" altLang="ru-RU" sz="18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это лицо (организация, ИП, физическое лицо), которое не выполнило обязанности, предусмотренные для него НК РФ. </a:t>
            </a:r>
            <a:endParaRPr lang="ru-RU" altLang="ru-RU" sz="1800" dirty="0" smtClean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just" defTabSz="914239" eaLnBrk="1" hangingPunct="1">
              <a:lnSpc>
                <a:spcPts val="2700"/>
              </a:lnSpc>
            </a:pPr>
            <a:r>
              <a:rPr lang="ru-RU" altLang="ru-RU" sz="2000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4) субъективная </a:t>
            </a:r>
            <a:r>
              <a:rPr lang="ru-RU" altLang="ru-RU" sz="20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сторона правонарушения - </a:t>
            </a:r>
            <a:r>
              <a:rPr lang="ru-RU" altLang="ru-RU" sz="18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это вина нарушителя, то есть совершил он нарушение умышленно или по неосторожности (ст. 110 НК РФ). </a:t>
            </a:r>
            <a:endParaRPr lang="ru-RU" altLang="ru-RU" sz="1800" dirty="0" smtClean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just" defTabSz="914239" eaLnBrk="1" hangingPunct="1">
              <a:lnSpc>
                <a:spcPts val="2700"/>
              </a:lnSpc>
            </a:pPr>
            <a:r>
              <a:rPr lang="ru-RU" altLang="ru-RU" sz="2000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Состав </a:t>
            </a:r>
            <a:r>
              <a:rPr lang="ru-RU" altLang="ru-RU" sz="20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налогового правонарушения отсутствует, если нет хотя бы одного из элементов состава, например, если нет вины в совершении нарушения (</a:t>
            </a:r>
            <a:r>
              <a:rPr lang="ru-RU" altLang="ru-RU" sz="2000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пп</a:t>
            </a:r>
            <a:r>
              <a:rPr lang="ru-RU" altLang="ru-RU" sz="20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. 2 п. 1 ст. 109 НК РФ</a:t>
            </a:r>
            <a:r>
              <a:rPr lang="ru-RU" altLang="ru-RU" sz="2000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).</a:t>
            </a:r>
            <a:endParaRPr lang="ru-RU" altLang="ru-RU" sz="2000" dirty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1259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212" y="180231"/>
            <a:ext cx="9073008" cy="6336704"/>
          </a:xfrm>
        </p:spPr>
        <p:txBody>
          <a:bodyPr/>
          <a:lstStyle/>
          <a:p>
            <a:pPr algn="just"/>
            <a:r>
              <a:rPr lang="ru-RU" sz="1600" dirty="0" smtClean="0">
                <a:solidFill>
                  <a:srgbClr val="002060"/>
                </a:solidFill>
              </a:rPr>
              <a:t>Составы </a:t>
            </a:r>
            <a:r>
              <a:rPr lang="ru-RU" sz="1600" dirty="0">
                <a:solidFill>
                  <a:srgbClr val="002060"/>
                </a:solidFill>
              </a:rPr>
              <a:t>административных правонарушений в области налогов и сборов предусмотрены статьями 15.3 </a:t>
            </a:r>
            <a:r>
              <a:rPr lang="ru-RU" sz="1600" dirty="0" smtClean="0">
                <a:solidFill>
                  <a:srgbClr val="002060"/>
                </a:solidFill>
              </a:rPr>
              <a:t>– 15.9, 15.11 </a:t>
            </a:r>
            <a:r>
              <a:rPr lang="ru-RU" sz="1600" dirty="0">
                <a:solidFill>
                  <a:srgbClr val="002060"/>
                </a:solidFill>
              </a:rPr>
              <a:t>КоАП РФ, при этом некоторые административные правонарушения дублируют налоговые правонарушения, определенные Налоговым кодексом РФ:</a:t>
            </a:r>
          </a:p>
          <a:p>
            <a:pPr algn="just"/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endParaRPr lang="ru-RU" sz="1800" dirty="0">
              <a:solidFill>
                <a:srgbClr val="002060"/>
              </a:solidFill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A0B6C9-1876-4743-9B14-C57DF3D2879A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776294"/>
              </p:ext>
            </p:extLst>
          </p:nvPr>
        </p:nvGraphicFramePr>
        <p:xfrm>
          <a:off x="594172" y="1044329"/>
          <a:ext cx="9721081" cy="6120678"/>
        </p:xfrm>
        <a:graphic>
          <a:graphicData uri="http://schemas.openxmlformats.org/drawingml/2006/table">
            <a:tbl>
              <a:tblPr/>
              <a:tblGrid>
                <a:gridCol w="2378351"/>
                <a:gridCol w="546225"/>
                <a:gridCol w="742523"/>
                <a:gridCol w="1559014"/>
                <a:gridCol w="2150757"/>
                <a:gridCol w="807956"/>
                <a:gridCol w="807956"/>
                <a:gridCol w="728299"/>
              </a:tblGrid>
              <a:tr h="58486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Налоговый кодекс РФ</a:t>
                      </a:r>
                    </a:p>
                  </a:txBody>
                  <a:tcPr marL="7705" marR="7705" marT="77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Кодекс Российской Федерации об административных правонарушениях</a:t>
                      </a:r>
                      <a:b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05" marR="7705" marT="77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64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Вид правонарушения</a:t>
                      </a:r>
                    </a:p>
                  </a:txBody>
                  <a:tcPr marL="7705" marR="7705" marT="77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Основание</a:t>
                      </a:r>
                    </a:p>
                  </a:txBody>
                  <a:tcPr marL="7705" marR="7705" marT="77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Кто несет ответственность</a:t>
                      </a:r>
                    </a:p>
                  </a:txBody>
                  <a:tcPr marL="7705" marR="7705" marT="77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Штраф</a:t>
                      </a:r>
                    </a:p>
                  </a:txBody>
                  <a:tcPr marL="7705" marR="7705" marT="77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Вид правонарушения</a:t>
                      </a:r>
                    </a:p>
                  </a:txBody>
                  <a:tcPr marL="7705" marR="7705" marT="77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Основание</a:t>
                      </a:r>
                    </a:p>
                  </a:txBody>
                  <a:tcPr marL="7705" marR="7705" marT="77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Кто несет ответственность</a:t>
                      </a:r>
                    </a:p>
                  </a:txBody>
                  <a:tcPr marL="7705" marR="7705" marT="77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Штраф</a:t>
                      </a:r>
                    </a:p>
                  </a:txBody>
                  <a:tcPr marL="7705" marR="7705" marT="77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47605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Нарушение порядка постановки на учет в налоговом органе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ст. 116 НК РФ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Налогоплательщики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10 000 руб.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Нарушение срока постановки на учет в налоговом органе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ч.1 ст. 15.3 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должностные лица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500 – 1000 руб.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4760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ч.2 ст. 15.3 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должностные лица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2000 – 3000 руб.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44884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Непредставление налоговой декларации (расчета финансового результата инвестиционного товарищества, расчета по страховым взносам)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ст. 119 НК РФ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Налогоплательщики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5 % от суммы налога, подлежащей уплате, за каждый полный или неполный месяц, но не более 30 % указанной суммы и не менее 1000 руб.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Нарушение сроков представления декларации в налоговый орган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ст. 15.5 КОАП РФ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должностные лица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 – 500 руб.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7208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ч. 1 ст. 15.6 КОАП РФ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Граждане, должностные лица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100-300 руб.,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300-500 руб.                  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3329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Представление в налоговый орган управляющим товарищем, ответственным за ведение налогового учета, расчета финансового результата инвестиционного товарищества, содержащего недостоверные сведения</a:t>
                      </a:r>
                      <a:b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ст.119.2 НК РФ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Налогоплательщик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40 000 руб., а за теже действия совершенные умышленно 80 000 руб.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Представление сведений  необходимых для осуществления налогового </a:t>
                      </a:r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контроля в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неполном объеме или в искаженном виде.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ч. 1 ст. 15.6 КОАП РФ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Граждане, должностные лица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100-300 руб.,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300-500 руб.                  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41455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Грубое нарушение правил учета доходов и расходов и объектов налогообложения (базы для исчисления страховых взносов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ст. 120 НК РФ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Налогоплательщики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10 000 руб.;  - 30 000 в течении нескольких периодов; -  20% от суммы неуплаченного налога, но не менее 40 000 руб. если деяние привело к занижению налоговой базы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Грубое нарушение правил ведения бухгалтерского учета и представления бухгалтерской отчетности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ст. 15.11 КоАП РФ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должностные лица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2000 – 3000 руб.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895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A0B6C9-1876-4743-9B14-C57DF3D2879A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0541434"/>
              </p:ext>
            </p:extLst>
          </p:nvPr>
        </p:nvGraphicFramePr>
        <p:xfrm>
          <a:off x="666180" y="468263"/>
          <a:ext cx="9505058" cy="6696743"/>
        </p:xfrm>
        <a:graphic>
          <a:graphicData uri="http://schemas.openxmlformats.org/drawingml/2006/table">
            <a:tbl>
              <a:tblPr/>
              <a:tblGrid>
                <a:gridCol w="2375553"/>
                <a:gridCol w="545582"/>
                <a:gridCol w="741650"/>
                <a:gridCol w="1557182"/>
                <a:gridCol w="2148228"/>
                <a:gridCol w="602414"/>
                <a:gridCol w="807006"/>
                <a:gridCol w="727443"/>
              </a:tblGrid>
              <a:tr h="102548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Непредставление налоговому органу сведений, необходимых для осуществления налогового контроля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ст. 126 НК РФ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Налогоплательщики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 руб. за каждый непредставленный документ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Непредставление в срок, либо отказ от представления в налоговые органы,  документов или иных сведений, необходимых для осуществления налогового контроля, либо предоставление в неполном объеме или в искаженном виде.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ч. 1 ст. 15.6 КОАП РФ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Граждане, должностные лица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100-300 руб.,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300-500 руб.                  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0721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Непредставление налоговому органу документов, предусмотренных п.5 статьи 25.15 НК РФ (финансовая отчетность </a:t>
                      </a:r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иностранного 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лица)</a:t>
                      </a:r>
                      <a:b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п.1.1 ст.126 НК РФ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Налогоплательщики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100 000 рублей.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740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Непредставление налоговым агентом в установленный срок расчета сумм налога на доходы физических лиц, исчисленных и удержанных налоговым агентом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п.1.2 ст.126 НК РФ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Налоговые агенты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1 000 рублей за каждый полный или неполный месяц со дня, установленного для его представления</a:t>
                      </a:r>
                      <a:b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151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Непредставление, либо отказ в предоставлении   сведений о </a:t>
                      </a:r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налогоплательщике 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запросу налогового органа, либо представление документов с заведомо недостоверными сведениями, если такое деяние не содержит признаков нарушений законодательства о налогах и сборах, предусмотренных статьями 126.1 и 135.1 НК РФ.</a:t>
                      </a:r>
                      <a:b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п.2 ст.126 НК РФ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Налогоплательщики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2 000 руб. с ЮЛ и ИП, 1 000 руб. с ФЛ</a:t>
                      </a:r>
                      <a:b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099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Представление налоговым агентом налоговому органу документов, содержащих недостоверные сведения.</a:t>
                      </a:r>
                      <a:b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п.1 ст.126.1 НК РФ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Налоговые агенты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500 рублей за каждый представленный документ, содержащий недостоверные сведения.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8379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A0B6C9-1876-4743-9B14-C57DF3D2879A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5342466"/>
              </p:ext>
            </p:extLst>
          </p:nvPr>
        </p:nvGraphicFramePr>
        <p:xfrm>
          <a:off x="666180" y="396255"/>
          <a:ext cx="9577064" cy="6911762"/>
        </p:xfrm>
        <a:graphic>
          <a:graphicData uri="http://schemas.openxmlformats.org/drawingml/2006/table">
            <a:tbl>
              <a:tblPr/>
              <a:tblGrid>
                <a:gridCol w="2343115"/>
                <a:gridCol w="538132"/>
                <a:gridCol w="731523"/>
                <a:gridCol w="1535917"/>
                <a:gridCol w="2118894"/>
                <a:gridCol w="795987"/>
                <a:gridCol w="795987"/>
                <a:gridCol w="717509"/>
              </a:tblGrid>
              <a:tr h="97899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Неправомерное несообщение (несвоевременное сообщение) лицом сведений, которые в соответствии с настоящим Кодексом это лицо должно сообщить налоговому органу,при отсутствии признаков налогового правонарушения, предусмотренного статьей 126 настоящего Кодекса,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п.1,2 ст.129.1 НК РФ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Налогоплательщики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влечет взыскание штрафа в размере 5 000 рублей, теже деяния, совершенные повторно в течение календарного годавлекут взыскание штрафа в размере 20 000 рублей.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Непредставление в срок либо отказ от представления в налоговые органы,  документов или иных сведений, необходимых для осуществления налогового контроля.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ч. 1 ст. 15.6 КОАП РФ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Граждане, должностные лица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100-300 руб.,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300-500 руб.                  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9528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Нарушение должностными лицам органов власти,  либо нотариусом, сроков представления (сообщения) сведений в налоговые органы.</a:t>
                      </a:r>
                      <a:b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ч. 2 ст. 15.6 КОАП РФ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Должностные лица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500-1000 руб.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0573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Неправомерное непредставление уведомления о контролируемых сделках, представление недостоверных сведений в уведомлении о контролируемых сделках</a:t>
                      </a:r>
                      <a:b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ст.129.4 НК РФ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Налогоплательщики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влечет взыскание штрафа в размере 5 000 рублей.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Непредставление в срок либо отказ от представления в налоговые органы,  документов или иных сведений, необходимых для осуществления налогового контроля.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ч. 1 ст. 15.6 КОАП РФ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Граждане, должностные лица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100-300 руб.,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300-500 руб.                  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6838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Неправомерное непредставление уведомления о контролируемых иностранных компаниях, уведомления об участии в иностранных организациях, представление недостоверных сведений в уведомлении о контролируемых иностранных компаниях, уведомлении об участии в иностранных организациях</a:t>
                      </a:r>
                      <a:b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ст.129.6 НК РФ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Налогоплательщики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100 000 руб. по каждой контролируемой иностранной компании, и 50 000 руб. за непредставление уведомления об участии.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Непредставление в срок либо отказ от представления в налоговые органы,  документов или иных сведений, необходимых для осуществления налогового контроля. Или представление таких сведений в неполном объеме или в искаженном виде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ч. 1 ст. 15.6 КОАП РФ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Граждане, должностные лица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100-300 руб.,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300-500 руб.                  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79624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Ненаправление в установленный срок организацией финансового рынка финансовой информации в соответствии с главой 20.1 НК РФ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п.1 ст.129.7 НК РФ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Налогоплательщики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влечет взыскание штрафа в размере 500 000 рублей.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Неисполнение требований о предоставлении информации о лицах, на которых распространяется законодательство иностранного государства о налогообложении иностранных счетов</a:t>
                      </a:r>
                      <a:b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ч. 1 ст. 15.27.2 КОАП РФ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должностные лица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20000-30000 руб.               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0834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Невключение организацией финансового рынка финансовой информации о клиенте организации финансового рынка, выгодоприобретателе и (или) лицах, прямо или косвенно их контролирующих, в соответствии с главой 20.1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п.2 ст.129.7 НК РФ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Налогоплательщики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влчет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взыскание штрафа в размере 50 000 рублей за каждый факт такого нарушения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9081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A0B6C9-1876-4743-9B14-C57DF3D2879A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9737636"/>
              </p:ext>
            </p:extLst>
          </p:nvPr>
        </p:nvGraphicFramePr>
        <p:xfrm>
          <a:off x="738188" y="540271"/>
          <a:ext cx="9433048" cy="6843453"/>
        </p:xfrm>
        <a:graphic>
          <a:graphicData uri="http://schemas.openxmlformats.org/drawingml/2006/table">
            <a:tbl>
              <a:tblPr/>
              <a:tblGrid>
                <a:gridCol w="2357557"/>
                <a:gridCol w="541448"/>
                <a:gridCol w="736031"/>
                <a:gridCol w="1545385"/>
                <a:gridCol w="2131953"/>
                <a:gridCol w="597850"/>
                <a:gridCol w="800892"/>
                <a:gridCol w="721932"/>
              </a:tblGrid>
              <a:tr h="15662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Неправомерное непредставление в установленный срок уведомления об участии в международной группе компаний или представление уведомления об участии в международной группе компаний, содержащего недостоверные сведения</a:t>
                      </a:r>
                      <a:b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ст.129.9 НК РФ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Налогоплательщики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влечет взыскание штрафа в размере 50 000 рублей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Непредставление в срок либо отказ от представления в налоговые органы,  документов или иных сведений, необходимых для осуществления налогового контроля. Или представление таких сведений в неполном объеме или в искаженном виде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ч. 1 ст. 15.6 КОАП РФ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Граждане, должностные лица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100-300 руб.,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300-500 руб.                  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8362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Непредставление странового отчета, представление странового отчета, содержащего недостоверные сведения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ст.129.10 НК РФ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Налогоплательщики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влечет взыскание штрафа в размере 100 000 рублей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98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Непредставление в установленный срок налогоплательщиком национальной документации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п.1 ст.129.11 НК РФ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Налогоплательщики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влечет взыскание штрафа в размере 100 000 рублей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831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Непредставление в установленный срок налогоплательщиком глобальной документации</a:t>
                      </a:r>
                      <a:b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п.2 ст.129.11 НК РФ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Налогоплательщики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влечет взыскание штрафа в размере 100 000 рублей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133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Нарушение установленных Федеральным законом от 27 ноября 2018 года N 422-ФЗ "О проведении эксперимента по установлению специального налогового режима "Налог на профессиональный доход" порядка и (или) сроков передачи в налоговый орган уполномоченным оператором электронной площадки или уполномоченной кредитной организацией сведений о произведенном расчете, связанном с получением дохода от реализации товаров (работ, услуг, имущественных прав), являющегося объектом налогообложения налогом на профессиональный доход</a:t>
                      </a:r>
                      <a:b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ст.129.14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Налогоплательщики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влечет взыскание штрафа в размере 20 процентов от суммы такого расчета, но не менее 200 рублей за каждый расчет, сведения о котором не переданы в налоговый орган</a:t>
                      </a:r>
                    </a:p>
                  </a:txBody>
                  <a:tcPr marL="7705" marR="7705" marT="7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3888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66180" y="324247"/>
            <a:ext cx="9865096" cy="3314700"/>
          </a:xfrm>
        </p:spPr>
        <p:txBody>
          <a:bodyPr/>
          <a:lstStyle/>
          <a:p>
            <a:pPr algn="ctr"/>
            <a:r>
              <a:rPr lang="ru-RU" sz="1800" b="1" dirty="0" smtClean="0">
                <a:solidFill>
                  <a:srgbClr val="002060"/>
                </a:solidFill>
              </a:rPr>
              <a:t>Виды административных наказаний за </a:t>
            </a:r>
            <a:r>
              <a:rPr lang="ru-RU" sz="1800" b="1" dirty="0">
                <a:solidFill>
                  <a:srgbClr val="002060"/>
                </a:solidFill>
              </a:rPr>
              <a:t>нарушения налогового </a:t>
            </a:r>
            <a:r>
              <a:rPr lang="ru-RU" sz="1800" b="1" dirty="0" smtClean="0">
                <a:solidFill>
                  <a:srgbClr val="002060"/>
                </a:solidFill>
              </a:rPr>
              <a:t>законодательства.</a:t>
            </a:r>
          </a:p>
          <a:p>
            <a:pPr marL="342900" indent="-342900">
              <a:buAutoNum type="arabicPeriod"/>
            </a:pPr>
            <a:r>
              <a:rPr lang="ru-RU" sz="1800" i="1" dirty="0" smtClean="0">
                <a:solidFill>
                  <a:srgbClr val="002060"/>
                </a:solidFill>
              </a:rPr>
              <a:t>Предупреждение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>
                <a:solidFill>
                  <a:srgbClr val="002060"/>
                </a:solidFill>
              </a:rPr>
              <a:t>-  мера административного наказания, выраженная в официальном порицании физического или юридического лица. </a:t>
            </a:r>
            <a:r>
              <a:rPr lang="ru-RU" sz="1800" dirty="0" smtClean="0">
                <a:solidFill>
                  <a:srgbClr val="002060"/>
                </a:solidFill>
              </a:rPr>
              <a:t>Выносится </a:t>
            </a:r>
            <a:r>
              <a:rPr lang="ru-RU" sz="1800" dirty="0">
                <a:solidFill>
                  <a:srgbClr val="002060"/>
                </a:solidFill>
              </a:rPr>
              <a:t>в письменной форме. В случаях, если назначение административного наказания в виде предупреждения не предусмотрено соответствующей статьей. В случаях, если назначение административного наказания в виде предупреждения не </a:t>
            </a:r>
            <a:r>
              <a:rPr lang="ru-RU" sz="1800" dirty="0" smtClean="0">
                <a:solidFill>
                  <a:srgbClr val="002060"/>
                </a:solidFill>
              </a:rPr>
              <a:t>предусмотрено соответствующей статьей, </a:t>
            </a:r>
            <a:r>
              <a:rPr lang="ru-RU" sz="1800" dirty="0">
                <a:solidFill>
                  <a:srgbClr val="002060"/>
                </a:solidFill>
              </a:rPr>
              <a:t>административное наказание в виде административного штрафа может быть </a:t>
            </a:r>
            <a:r>
              <a:rPr lang="ru-RU" sz="1800" dirty="0" smtClean="0">
                <a:solidFill>
                  <a:srgbClr val="002060"/>
                </a:solidFill>
              </a:rPr>
              <a:t>заменено на предупреждение лицам,  </a:t>
            </a:r>
            <a:r>
              <a:rPr lang="ru-RU" sz="1800" dirty="0">
                <a:solidFill>
                  <a:srgbClr val="002060"/>
                </a:solidFill>
              </a:rPr>
              <a:t>являющимся субъектами малого и среднего </a:t>
            </a:r>
            <a:r>
              <a:rPr lang="ru-RU" sz="1800" dirty="0" smtClean="0">
                <a:solidFill>
                  <a:srgbClr val="002060"/>
                </a:solidFill>
              </a:rPr>
              <a:t>предпринимательства, а </a:t>
            </a:r>
            <a:r>
              <a:rPr lang="ru-RU" sz="1800" dirty="0">
                <a:solidFill>
                  <a:srgbClr val="002060"/>
                </a:solidFill>
              </a:rPr>
              <a:t>также их работникам на предупреждение в </a:t>
            </a:r>
            <a:r>
              <a:rPr lang="ru-RU" sz="1800" dirty="0" smtClean="0">
                <a:solidFill>
                  <a:srgbClr val="002060"/>
                </a:solidFill>
              </a:rPr>
              <a:t>соответствии.</a:t>
            </a:r>
          </a:p>
          <a:p>
            <a:pPr marL="342900" indent="-342900">
              <a:buAutoNum type="arabicPeriod"/>
            </a:pPr>
            <a:r>
              <a:rPr lang="ru-RU" sz="1800" i="1" dirty="0" smtClean="0">
                <a:solidFill>
                  <a:srgbClr val="002060"/>
                </a:solidFill>
              </a:rPr>
              <a:t>Административный штраф </a:t>
            </a:r>
            <a:r>
              <a:rPr lang="ru-RU" sz="1800" dirty="0">
                <a:solidFill>
                  <a:srgbClr val="002060"/>
                </a:solidFill>
              </a:rPr>
              <a:t>-  является денежным взысканием, </a:t>
            </a:r>
            <a:r>
              <a:rPr lang="ru-RU" sz="1800" dirty="0" smtClean="0">
                <a:solidFill>
                  <a:srgbClr val="002060"/>
                </a:solidFill>
              </a:rPr>
              <a:t>выраженным </a:t>
            </a:r>
            <a:r>
              <a:rPr lang="ru-RU" sz="1800" dirty="0">
                <a:solidFill>
                  <a:srgbClr val="002060"/>
                </a:solidFill>
              </a:rPr>
              <a:t>в </a:t>
            </a:r>
            <a:r>
              <a:rPr lang="ru-RU" sz="1800" dirty="0" smtClean="0">
                <a:solidFill>
                  <a:srgbClr val="002060"/>
                </a:solidFill>
              </a:rPr>
              <a:t>рублях.</a:t>
            </a:r>
          </a:p>
          <a:p>
            <a:pPr marL="342900" indent="-342900">
              <a:buAutoNum type="arabicPeriod"/>
            </a:pPr>
            <a:r>
              <a:rPr lang="ru-RU" sz="1800" i="1" dirty="0" smtClean="0">
                <a:solidFill>
                  <a:srgbClr val="002060"/>
                </a:solidFill>
              </a:rPr>
              <a:t>Дисквалификаци</a:t>
            </a:r>
            <a:r>
              <a:rPr lang="ru-RU" sz="1800" dirty="0">
                <a:solidFill>
                  <a:srgbClr val="002060"/>
                </a:solidFill>
              </a:rPr>
              <a:t>я - </a:t>
            </a:r>
            <a:r>
              <a:rPr lang="ru-RU" sz="1800" dirty="0" smtClean="0">
                <a:solidFill>
                  <a:srgbClr val="002060"/>
                </a:solidFill>
              </a:rPr>
              <a:t>заключается </a:t>
            </a:r>
            <a:r>
              <a:rPr lang="ru-RU" sz="1800" dirty="0">
                <a:solidFill>
                  <a:srgbClr val="002060"/>
                </a:solidFill>
              </a:rPr>
              <a:t>в лишении физического лица права замещать должности федеральной государственной гражданской службы, должности государственной гражданской службы субъекта Российской Федерации, должности муниципальной службы, занимать должности в исполнительном органе управления юридического лица, входить в совет директоров (наблюдательный совет), осуществлять предпринимательскую деятельность по управлению юридическим лицом, осуществлять управление юридическим лицом в иных случаях, предусмотренных законодательством Российской Федерации, либо осуществлять деятельность по предоставлению государственных и муниципальных услуг либо деятельность в сфере </a:t>
            </a:r>
            <a:r>
              <a:rPr lang="ru-RU" sz="1800" dirty="0" smtClean="0">
                <a:solidFill>
                  <a:srgbClr val="002060"/>
                </a:solidFill>
              </a:rPr>
              <a:t>подготовки спортсменов и </a:t>
            </a:r>
            <a:r>
              <a:rPr lang="ru-RU" sz="1800" dirty="0">
                <a:solidFill>
                  <a:srgbClr val="002060"/>
                </a:solidFill>
              </a:rPr>
              <a:t>организации и проведения спортивных мероприятий, либо осуществлять деятельность в области проведения экспертизы промышленной безопасности, либо осуществлять деятельность в области независимой оценки пожарного </a:t>
            </a:r>
            <a:r>
              <a:rPr lang="ru-RU" sz="1800" dirty="0" smtClean="0">
                <a:solidFill>
                  <a:srgbClr val="002060"/>
                </a:solidFill>
              </a:rPr>
              <a:t>риска, </a:t>
            </a:r>
            <a:r>
              <a:rPr lang="ru-RU" sz="1800" dirty="0">
                <a:solidFill>
                  <a:srgbClr val="002060"/>
                </a:solidFill>
              </a:rPr>
              <a:t>либо осуществлять деятельность в области проведения экспертизы в сфере закупок товаров, работ, услуг для обеспечения государственных и муниципальных нужд, либо осуществлять медицинскую деятельность или фармацевтическую деятельность, либо осуществлять деятельность в области управления многоквартирными домами</a:t>
            </a:r>
            <a:r>
              <a:rPr lang="ru-RU" sz="1800" dirty="0" smtClean="0">
                <a:solidFill>
                  <a:srgbClr val="002060"/>
                </a:solidFill>
              </a:rPr>
              <a:t>.</a:t>
            </a:r>
            <a:endParaRPr lang="ru-RU" sz="1800" dirty="0">
              <a:solidFill>
                <a:srgbClr val="002060"/>
              </a:solidFill>
            </a:endParaRPr>
          </a:p>
          <a:p>
            <a:pPr marL="342900" indent="-342900">
              <a:buAutoNum type="arabicPeriod"/>
            </a:pPr>
            <a:endParaRPr lang="ru-RU" sz="1800" dirty="0">
              <a:solidFill>
                <a:srgbClr val="002060"/>
              </a:solidFill>
            </a:endParaRPr>
          </a:p>
          <a:p>
            <a:pPr marL="342900" indent="-342900">
              <a:buAutoNum type="arabicPeriod"/>
            </a:pPr>
            <a:endParaRPr lang="ru-RU" sz="1800" i="1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A0B6C9-1876-4743-9B14-C57DF3D2879A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319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38188" y="540271"/>
            <a:ext cx="8777163" cy="6480720"/>
          </a:xfrm>
        </p:spPr>
        <p:txBody>
          <a:bodyPr/>
          <a:lstStyle/>
          <a:p>
            <a:pPr algn="just"/>
            <a:r>
              <a:rPr lang="ru-RU" sz="1800" b="1" dirty="0" smtClean="0">
                <a:solidFill>
                  <a:srgbClr val="002060"/>
                </a:solidFill>
              </a:rPr>
              <a:t>Давность привлечения </a:t>
            </a:r>
            <a:r>
              <a:rPr lang="ru-RU" sz="1800" dirty="0" smtClean="0">
                <a:solidFill>
                  <a:srgbClr val="002060"/>
                </a:solidFill>
              </a:rPr>
              <a:t>к административной ответственности за нарушения законодательства в области налогов и сборов составляет 1 года, а за нарушение, предусмотренное ст.15.11 КоАП РФ, составляет </a:t>
            </a:r>
            <a:r>
              <a:rPr lang="ru-RU" sz="1800" dirty="0">
                <a:solidFill>
                  <a:srgbClr val="002060"/>
                </a:solidFill>
              </a:rPr>
              <a:t>2 года </a:t>
            </a:r>
            <a:r>
              <a:rPr lang="ru-RU" sz="1800" dirty="0" smtClean="0">
                <a:solidFill>
                  <a:srgbClr val="002060"/>
                </a:solidFill>
              </a:rPr>
              <a:t>со </a:t>
            </a:r>
            <a:r>
              <a:rPr lang="ru-RU" sz="1800" dirty="0">
                <a:solidFill>
                  <a:srgbClr val="002060"/>
                </a:solidFill>
              </a:rPr>
              <a:t>дня совершения административного </a:t>
            </a:r>
            <a:r>
              <a:rPr lang="ru-RU" sz="1800" dirty="0" smtClean="0">
                <a:solidFill>
                  <a:srgbClr val="002060"/>
                </a:solidFill>
              </a:rPr>
              <a:t>правонарушения.</a:t>
            </a:r>
          </a:p>
          <a:p>
            <a:pPr algn="just"/>
            <a:r>
              <a:rPr lang="ru-RU" sz="1800" dirty="0">
                <a:solidFill>
                  <a:srgbClr val="002060"/>
                </a:solidFill>
              </a:rPr>
              <a:t>При длящемся административном правонарушении сроки, </a:t>
            </a:r>
            <a:r>
              <a:rPr lang="ru-RU" sz="1800" dirty="0" smtClean="0">
                <a:solidFill>
                  <a:srgbClr val="002060"/>
                </a:solidFill>
              </a:rPr>
              <a:t>начинают </a:t>
            </a:r>
            <a:r>
              <a:rPr lang="ru-RU" sz="1800" dirty="0">
                <a:solidFill>
                  <a:srgbClr val="002060"/>
                </a:solidFill>
              </a:rPr>
              <a:t>исчисляться со дня обнаружения административного правонарушения</a:t>
            </a:r>
            <a:r>
              <a:rPr lang="ru-RU" sz="1800" dirty="0" smtClean="0">
                <a:solidFill>
                  <a:srgbClr val="002060"/>
                </a:solidFill>
              </a:rPr>
              <a:t>.</a:t>
            </a:r>
          </a:p>
          <a:p>
            <a:pPr marL="285750" indent="-285750" algn="just">
              <a:buFont typeface="Arial" charset="0"/>
              <a:buChar char="•"/>
            </a:pPr>
            <a:r>
              <a:rPr lang="ru-RU" sz="1800" dirty="0" smtClean="0">
                <a:solidFill>
                  <a:srgbClr val="002060"/>
                </a:solidFill>
              </a:rPr>
              <a:t>длящимся </a:t>
            </a:r>
            <a:r>
              <a:rPr lang="ru-RU" sz="1800" dirty="0">
                <a:solidFill>
                  <a:srgbClr val="002060"/>
                </a:solidFill>
              </a:rPr>
              <a:t>является такое административное правонарушение (действие или бездействие), которое выражается в длительном непрекращающемся невыполнении или ненадлежащем выполнении предусмотренных законом обязанностей. </a:t>
            </a:r>
            <a:endParaRPr lang="ru-RU" sz="1800" dirty="0" smtClean="0">
              <a:solidFill>
                <a:srgbClr val="002060"/>
              </a:solidFill>
            </a:endParaRPr>
          </a:p>
          <a:p>
            <a:pPr marL="285750" indent="-285750" algn="just">
              <a:buFont typeface="Arial" charset="0"/>
              <a:buChar char="•"/>
            </a:pPr>
            <a:r>
              <a:rPr lang="ru-RU" sz="1800" dirty="0">
                <a:solidFill>
                  <a:srgbClr val="002060"/>
                </a:solidFill>
              </a:rPr>
              <a:t>отличие длящегося правонарушения от составов иных административных правонарушений проявляется в его объективной стороне, которая, будучи полностью сформированной, продолжает существовать еще длительный период времени вплоть до окончания правонарушения - фактического (прекращение противоправного поведения) или юридического (определение периода времени совершения правонарушения в постановлении о привлечении к административной ответственности).</a:t>
            </a:r>
          </a:p>
          <a:p>
            <a:pPr marL="285750" indent="-285750" algn="just">
              <a:buFont typeface="Arial" charset="0"/>
              <a:buChar char="•"/>
            </a:pPr>
            <a:r>
              <a:rPr lang="ru-RU" sz="1800" dirty="0" smtClean="0">
                <a:solidFill>
                  <a:srgbClr val="002060"/>
                </a:solidFill>
              </a:rPr>
              <a:t>примером длящегося правонарушения,  может быть осуществление деятельности без лицензии, если для ведения такой деятельности предусмотрено наличие лицензии, либо специального разрешения. </a:t>
            </a:r>
            <a:endParaRPr lang="ru-RU" sz="1800" dirty="0">
              <a:solidFill>
                <a:srgbClr val="002060"/>
              </a:solidFill>
            </a:endParaRPr>
          </a:p>
          <a:p>
            <a:pPr algn="just"/>
            <a:endParaRPr lang="ru-RU" sz="1800" dirty="0">
              <a:solidFill>
                <a:srgbClr val="002060"/>
              </a:solidFill>
            </a:endParaRPr>
          </a:p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A0B6C9-1876-4743-9B14-C57DF3D2879A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477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48093</TotalTime>
  <Words>2319</Words>
  <Application>Microsoft Office PowerPoint</Application>
  <PresentationFormat>Произвольный</PresentationFormat>
  <Paragraphs>220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Present_FNS2012_A4</vt:lpstr>
      <vt:lpstr>Презентация PowerPoint</vt:lpstr>
      <vt:lpstr>Должностное лицо — это лицо, постоянно, временно или в соответствии со специальными полномочиями осуществляющее функции представителя власти, т.е. наделенное в установленном законом порядке распорядительными полномочиями в отношении лиц, не находящихся в служебной зависимости от него, а равно лицо, выполняющее организационно-распорядительные или административно-хозяйственные функции в организациях. *Лица, осуществляющие предпринимательскую деятельность без образования юридического лица, за нарушение законодательства о налогах и сборах несут только налоговую ответственность и не привлекаются к административной ответственности как должностные лица (ст. 2.4, 15.3 КоАП РФ). * За непредставление  (несообщение) сведений, необходимых для осуществления налогового контроля предусмотрена ответственность не только должностных лиц, но и граждан (ч. 1 ст.15.6 КоАП РФ).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Порядок привлечения к административной ответственности </vt:lpstr>
      <vt:lpstr>Презентация PowerPoint</vt:lpstr>
      <vt:lpstr>Презентация PowerPoint</vt:lpstr>
      <vt:lpstr>Презентация PowerPoint</vt:lpstr>
    </vt:vector>
  </TitlesOfParts>
  <Company>Kraftway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GEG</dc:creator>
  <cp:lastModifiedBy>Семерня Максим Викторович</cp:lastModifiedBy>
  <cp:revision>5656</cp:revision>
  <cp:lastPrinted>2020-02-04T11:36:43Z</cp:lastPrinted>
  <dcterms:created xsi:type="dcterms:W3CDTF">2013-04-18T07:19:29Z</dcterms:created>
  <dcterms:modified xsi:type="dcterms:W3CDTF">2020-11-25T09:00:51Z</dcterms:modified>
</cp:coreProperties>
</file>